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Roboto Thin"/>
      <p:regular r:id="rId37"/>
      <p:bold r:id="rId38"/>
      <p:italic r:id="rId39"/>
      <p:boldItalic r:id="rId40"/>
    </p:embeddedFon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Thin-boldItalic.fntdata"/><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Thin-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Thin-italic.fntdata"/><Relationship Id="rId16" Type="http://schemas.openxmlformats.org/officeDocument/2006/relationships/slide" Target="slides/slide11.xml"/><Relationship Id="rId38" Type="http://schemas.openxmlformats.org/officeDocument/2006/relationships/font" Target="fonts/RobotoThin-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fea557996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5fea557996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fea557996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5fea557996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018f58d76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6018f58d76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fea557996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5fea557996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018f58d76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6018f58d7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fea557996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5fea557996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16ff6bd1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616ff6bd1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16ff6bd1c_2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616ff6bd1c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16ff6bd1c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616ff6bd1c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16ff6bd1c_2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616ff6bd1c_2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16ff6bd1c_2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616ff6bd1c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16ff6bd1c_3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616ff6bd1c_3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16ff6bd1c_2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616ff6bd1c_2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16ff6bd1c_3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616ff6bd1c_3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16ff6bd1c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616ff6bd1c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16ff6bd1c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616ff6bd1c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16ff6bd1c_3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616ff6bd1c_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16ff6bd1c_3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616ff6bd1c_3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16ff6bd1c_1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616ff6bd1c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16ff6bd1c_1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616ff6bd1c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018f58d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6018f58d7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6018f58d7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16ff6bd1c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616ff6bd1c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616ff6bd1c_3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616ff6bd1c_3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fea557996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5fea55799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fea557996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5fea557996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fea557996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5fea55799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fea557996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5fea557996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fea55799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5fea55799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fea557996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5fea557996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0" name="Shape 90"/>
        <p:cNvGrpSpPr/>
        <p:nvPr/>
      </p:nvGrpSpPr>
      <p:grpSpPr>
        <a:xfrm>
          <a:off x="0" y="0"/>
          <a:ext cx="0" cy="0"/>
          <a:chOff x="0" y="0"/>
          <a:chExt cx="0" cy="0"/>
        </a:xfrm>
      </p:grpSpPr>
      <p:sp>
        <p:nvSpPr>
          <p:cNvPr id="91" name="Google Shape;9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 name="Google Shape;9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7" name="Google Shape;8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8" name="Google Shape;8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9" name="Google Shape;8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dbkaplun.github.io/euclidean-rhythm/" TargetMode="Externa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gif"/><Relationship Id="rId4"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4.jpg"/><Relationship Id="rId4" Type="http://schemas.openxmlformats.org/officeDocument/2006/relationships/image" Target="../media/image26.jpg"/><Relationship Id="rId5"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2.jp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3.jp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1.jpg"/><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gif"/><Relationship Id="rId4" Type="http://schemas.openxmlformats.org/officeDocument/2006/relationships/image" Target="../media/image22.png"/><Relationship Id="rId5" Type="http://schemas.openxmlformats.org/officeDocument/2006/relationships/hyperlink" Target="https://www.desmos.com/calculator/tbmwhmxrx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9.jpg"/><Relationship Id="rId4" Type="http://schemas.openxmlformats.org/officeDocument/2006/relationships/image" Target="../media/image44.png"/><Relationship Id="rId5"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gif"/><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9" name="Shape 99"/>
        <p:cNvGrpSpPr/>
        <p:nvPr/>
      </p:nvGrpSpPr>
      <p:grpSpPr>
        <a:xfrm>
          <a:off x="0" y="0"/>
          <a:ext cx="0" cy="0"/>
          <a:chOff x="0" y="0"/>
          <a:chExt cx="0" cy="0"/>
        </a:xfrm>
      </p:grpSpPr>
      <p:sp>
        <p:nvSpPr>
          <p:cNvPr id="100" name="Google Shape;100;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Roboto Thin"/>
              <a:buNone/>
            </a:pPr>
            <a:r>
              <a:rPr i="1" lang="en-US">
                <a:solidFill>
                  <a:schemeClr val="lt1"/>
                </a:solidFill>
                <a:latin typeface="Roboto Thin"/>
                <a:ea typeface="Roboto Thin"/>
                <a:cs typeface="Roboto Thin"/>
                <a:sym typeface="Roboto Thin"/>
              </a:rPr>
              <a:t>INTRODUCTION TO MODULAR SYNTHESIS</a:t>
            </a:r>
            <a:endParaRPr/>
          </a:p>
        </p:txBody>
      </p:sp>
      <p:sp>
        <p:nvSpPr>
          <p:cNvPr id="101" name="Google Shape;101;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chemeClr val="lt1"/>
              </a:buClr>
              <a:buSzPts val="2400"/>
              <a:buNone/>
            </a:pPr>
            <a:r>
              <a:rPr lang="en-US">
                <a:solidFill>
                  <a:schemeClr val="lt1"/>
                </a:solidFill>
                <a:latin typeface="Roboto Thin"/>
                <a:ea typeface="Roboto Thin"/>
                <a:cs typeface="Roboto Thin"/>
                <a:sym typeface="Roboto Thin"/>
              </a:rPr>
              <a:t>Signal Flux x Pioneer Works</a:t>
            </a:r>
            <a:endParaRPr/>
          </a:p>
          <a:p>
            <a:pPr indent="0" lvl="0" marL="0" rtl="0" algn="ctr">
              <a:lnSpc>
                <a:spcPct val="80000"/>
              </a:lnSpc>
              <a:spcBef>
                <a:spcPts val="1000"/>
              </a:spcBef>
              <a:spcAft>
                <a:spcPts val="0"/>
              </a:spcAft>
              <a:buClr>
                <a:schemeClr val="lt1"/>
              </a:buClr>
              <a:buSzPts val="2400"/>
              <a:buNone/>
            </a:pPr>
            <a:r>
              <a:rPr lang="en-US">
                <a:solidFill>
                  <a:schemeClr val="lt1"/>
                </a:solidFill>
                <a:latin typeface="Roboto Thin"/>
                <a:ea typeface="Roboto Thin"/>
                <a:cs typeface="Roboto Thin"/>
                <a:sym typeface="Roboto Thin"/>
              </a:rPr>
              <a:t>September 2019</a:t>
            </a:r>
            <a:endParaRPr/>
          </a:p>
          <a:p>
            <a:pPr indent="0" lvl="0" marL="0" rtl="0" algn="ctr">
              <a:lnSpc>
                <a:spcPct val="80000"/>
              </a:lnSpc>
              <a:spcBef>
                <a:spcPts val="1000"/>
              </a:spcBef>
              <a:spcAft>
                <a:spcPts val="0"/>
              </a:spcAft>
              <a:buClr>
                <a:schemeClr val="dk1"/>
              </a:buClr>
              <a:buSzPts val="2400"/>
              <a:buNone/>
            </a:pPr>
            <a:r>
              <a:t/>
            </a:r>
            <a:endParaRPr>
              <a:solidFill>
                <a:schemeClr val="lt1"/>
              </a:solidFill>
              <a:latin typeface="Roboto Thin"/>
              <a:ea typeface="Roboto Thin"/>
              <a:cs typeface="Roboto Thin"/>
              <a:sym typeface="Roboto Thin"/>
            </a:endParaRPr>
          </a:p>
          <a:p>
            <a:pPr indent="0" lvl="0" marL="0" rtl="0" algn="ctr">
              <a:lnSpc>
                <a:spcPct val="80000"/>
              </a:lnSpc>
              <a:spcBef>
                <a:spcPts val="1000"/>
              </a:spcBef>
              <a:spcAft>
                <a:spcPts val="0"/>
              </a:spcAft>
              <a:buClr>
                <a:schemeClr val="lt1"/>
              </a:buClr>
              <a:buSzPts val="2400"/>
              <a:buNone/>
            </a:pPr>
            <a:r>
              <a:rPr lang="en-US">
                <a:solidFill>
                  <a:schemeClr val="lt1"/>
                </a:solidFill>
                <a:latin typeface="Roboto Thin"/>
                <a:ea typeface="Roboto Thin"/>
                <a:cs typeface="Roboto Thin"/>
                <a:sym typeface="Roboto Thin"/>
              </a:rPr>
              <a:t>Week 4: The Real World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7" name="Shape 177"/>
        <p:cNvGrpSpPr/>
        <p:nvPr/>
      </p:nvGrpSpPr>
      <p:grpSpPr>
        <a:xfrm>
          <a:off x="0" y="0"/>
          <a:ext cx="0" cy="0"/>
          <a:chOff x="0" y="0"/>
          <a:chExt cx="0" cy="0"/>
        </a:xfrm>
      </p:grpSpPr>
      <p:sp>
        <p:nvSpPr>
          <p:cNvPr id="178" name="Google Shape;178;p24"/>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Distortion</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179" name="Google Shape;179;p24"/>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24"/>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None/>
            </a:pPr>
            <a:r>
              <a:rPr lang="en-US" sz="1800">
                <a:latin typeface="Roboto Thin"/>
                <a:ea typeface="Roboto Thin"/>
                <a:cs typeface="Roboto Thin"/>
                <a:sym typeface="Roboto Thin"/>
              </a:rPr>
              <a:t>A gain effect achieved by overloading the input. The result is usually a compressed, gritty tone. </a:t>
            </a:r>
            <a:endParaRPr sz="1800">
              <a:latin typeface="Roboto Thin"/>
              <a:ea typeface="Roboto Thin"/>
              <a:cs typeface="Roboto Thin"/>
              <a:sym typeface="Roboto Thin"/>
            </a:endParaRPr>
          </a:p>
        </p:txBody>
      </p:sp>
      <p:pic>
        <p:nvPicPr>
          <p:cNvPr id="181" name="Google Shape;181;p24"/>
          <p:cNvPicPr preferRelativeResize="0"/>
          <p:nvPr/>
        </p:nvPicPr>
        <p:blipFill>
          <a:blip r:embed="rId3">
            <a:alphaModFix/>
          </a:blip>
          <a:stretch>
            <a:fillRect/>
          </a:stretch>
        </p:blipFill>
        <p:spPr>
          <a:xfrm>
            <a:off x="4885396" y="1919125"/>
            <a:ext cx="7057316" cy="348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5" name="Shape 185"/>
        <p:cNvGrpSpPr/>
        <p:nvPr/>
      </p:nvGrpSpPr>
      <p:grpSpPr>
        <a:xfrm>
          <a:off x="0" y="0"/>
          <a:ext cx="0" cy="0"/>
          <a:chOff x="0" y="0"/>
          <a:chExt cx="0" cy="0"/>
        </a:xfrm>
      </p:grpSpPr>
      <p:sp>
        <p:nvSpPr>
          <p:cNvPr id="186" name="Google Shape;186;p25"/>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Clock Modulation</a:t>
            </a:r>
            <a:endParaRPr sz="3600">
              <a:latin typeface="Roboto Thin"/>
              <a:ea typeface="Roboto Thin"/>
              <a:cs typeface="Roboto Thin"/>
              <a:sym typeface="Roboto Thin"/>
            </a:endParaRPr>
          </a:p>
        </p:txBody>
      </p:sp>
      <p:sp>
        <p:nvSpPr>
          <p:cNvPr id="187" name="Google Shape;187;p25"/>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Font typeface="Arial"/>
              <a:buNone/>
            </a:pPr>
            <a:r>
              <a:rPr lang="en-US" sz="1800">
                <a:solidFill>
                  <a:schemeClr val="lt1"/>
                </a:solidFill>
                <a:latin typeface="Roboto Thin"/>
                <a:ea typeface="Roboto Thin"/>
                <a:cs typeface="Roboto Thin"/>
                <a:sym typeface="Roboto Thin"/>
              </a:rPr>
              <a:t>Demo</a:t>
            </a:r>
            <a:endParaRPr sz="1800">
              <a:solidFill>
                <a:schemeClr val="lt1"/>
              </a:solidFill>
              <a:latin typeface="Roboto Thin"/>
              <a:ea typeface="Roboto Thin"/>
              <a:cs typeface="Roboto Thin"/>
              <a:sym typeface="Roboto Thin"/>
            </a:endParaRPr>
          </a:p>
        </p:txBody>
      </p:sp>
      <p:sp>
        <p:nvSpPr>
          <p:cNvPr id="188" name="Google Shape;188;p25"/>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None/>
            </a:pPr>
            <a:r>
              <a:rPr i="1" lang="en-US" sz="1800">
                <a:latin typeface="Roboto Thin"/>
                <a:ea typeface="Roboto Thin"/>
                <a:cs typeface="Roboto Thin"/>
                <a:sym typeface="Roboto Thin"/>
              </a:rPr>
              <a:t>Clock modulation</a:t>
            </a:r>
            <a:r>
              <a:rPr lang="en-US" sz="1800">
                <a:latin typeface="Roboto Thin"/>
                <a:ea typeface="Roboto Thin"/>
                <a:cs typeface="Roboto Thin"/>
                <a:sym typeface="Roboto Thin"/>
              </a:rPr>
              <a:t> converts a steady streams of gates/triggers, aka a clock, into a new pattern or "rhythm" of pulses which is somehow synchronized to the original clock.</a:t>
            </a:r>
            <a:endParaRPr sz="18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i="1" lang="en-US" sz="1800">
                <a:latin typeface="Roboto Thin"/>
                <a:ea typeface="Roboto Thin"/>
                <a:cs typeface="Roboto Thin"/>
                <a:sym typeface="Roboto Thin"/>
              </a:rPr>
              <a:t>Clock Dividers</a:t>
            </a:r>
            <a:r>
              <a:rPr lang="en-US" sz="1800">
                <a:latin typeface="Roboto Thin"/>
                <a:ea typeface="Roboto Thin"/>
                <a:cs typeface="Roboto Thin"/>
                <a:sym typeface="Roboto Thin"/>
              </a:rPr>
              <a:t>: output 1 pulse for </a:t>
            </a:r>
            <a:r>
              <a:rPr i="1" lang="en-US" sz="1800">
                <a:latin typeface="Roboto Thin"/>
                <a:ea typeface="Roboto Thin"/>
                <a:cs typeface="Roboto Thin"/>
                <a:sym typeface="Roboto Thin"/>
              </a:rPr>
              <a:t>n</a:t>
            </a:r>
            <a:r>
              <a:rPr lang="en-US" sz="1800">
                <a:latin typeface="Roboto Thin"/>
                <a:ea typeface="Roboto Thin"/>
                <a:cs typeface="Roboto Thin"/>
                <a:sym typeface="Roboto Thin"/>
              </a:rPr>
              <a:t> input pulses</a:t>
            </a:r>
            <a:endParaRPr sz="18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i="1" lang="en-US" sz="1800">
                <a:latin typeface="Roboto Thin"/>
                <a:ea typeface="Roboto Thin"/>
                <a:cs typeface="Roboto Thin"/>
                <a:sym typeface="Roboto Thin"/>
              </a:rPr>
              <a:t>Clock Multipliers</a:t>
            </a:r>
            <a:r>
              <a:rPr lang="en-US" sz="1800">
                <a:latin typeface="Roboto Thin"/>
                <a:ea typeface="Roboto Thin"/>
                <a:cs typeface="Roboto Thin"/>
                <a:sym typeface="Roboto Thin"/>
              </a:rPr>
              <a:t>: output </a:t>
            </a:r>
            <a:r>
              <a:rPr i="1" lang="en-US" sz="1800">
                <a:latin typeface="Roboto Thin"/>
                <a:ea typeface="Roboto Thin"/>
                <a:cs typeface="Roboto Thin"/>
                <a:sym typeface="Roboto Thin"/>
              </a:rPr>
              <a:t>n</a:t>
            </a:r>
            <a:r>
              <a:rPr lang="en-US" sz="1800">
                <a:latin typeface="Roboto Thin"/>
                <a:ea typeface="Roboto Thin"/>
                <a:cs typeface="Roboto Thin"/>
                <a:sym typeface="Roboto Thin"/>
              </a:rPr>
              <a:t> pulses for every 1 input pulse</a:t>
            </a:r>
            <a:endParaRPr sz="1800">
              <a:latin typeface="Roboto Thin"/>
              <a:ea typeface="Roboto Thin"/>
              <a:cs typeface="Roboto Thin"/>
              <a:sym typeface="Roboto Thin"/>
            </a:endParaRPr>
          </a:p>
        </p:txBody>
      </p:sp>
      <p:pic>
        <p:nvPicPr>
          <p:cNvPr id="189" name="Google Shape;189;p25"/>
          <p:cNvPicPr preferRelativeResize="0"/>
          <p:nvPr/>
        </p:nvPicPr>
        <p:blipFill>
          <a:blip r:embed="rId3">
            <a:alphaModFix/>
          </a:blip>
          <a:stretch>
            <a:fillRect/>
          </a:stretch>
        </p:blipFill>
        <p:spPr>
          <a:xfrm>
            <a:off x="5164140" y="1302838"/>
            <a:ext cx="6499822" cy="42523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3" name="Shape 193"/>
        <p:cNvGrpSpPr/>
        <p:nvPr/>
      </p:nvGrpSpPr>
      <p:grpSpPr>
        <a:xfrm>
          <a:off x="0" y="0"/>
          <a:ext cx="0" cy="0"/>
          <a:chOff x="0" y="0"/>
          <a:chExt cx="0" cy="0"/>
        </a:xfrm>
      </p:grpSpPr>
      <p:sp>
        <p:nvSpPr>
          <p:cNvPr id="194" name="Google Shape;194;p26"/>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Euclidean Rhythms</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195" name="Google Shape;195;p26"/>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Font typeface="Arial"/>
              <a:buNone/>
            </a:pPr>
            <a:r>
              <a:rPr lang="en-US" sz="1800">
                <a:solidFill>
                  <a:schemeClr val="lt1"/>
                </a:solidFill>
                <a:latin typeface="Roboto Thin"/>
                <a:ea typeface="Roboto Thin"/>
                <a:cs typeface="Roboto Thin"/>
                <a:sym typeface="Roboto Thin"/>
              </a:rPr>
              <a:t>Demo</a:t>
            </a:r>
            <a:endParaRPr sz="1800">
              <a:solidFill>
                <a:schemeClr val="lt1"/>
              </a:solidFill>
              <a:latin typeface="Roboto Thin"/>
              <a:ea typeface="Roboto Thin"/>
              <a:cs typeface="Roboto Thin"/>
              <a:sym typeface="Roboto Thin"/>
            </a:endParaRPr>
          </a:p>
        </p:txBody>
      </p:sp>
      <p:sp>
        <p:nvSpPr>
          <p:cNvPr id="196" name="Google Shape;196;p26"/>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None/>
            </a:pPr>
            <a:r>
              <a:rPr i="1" lang="en-US" sz="1400">
                <a:latin typeface="Roboto Thin"/>
                <a:ea typeface="Roboto Thin"/>
                <a:cs typeface="Roboto Thin"/>
                <a:sym typeface="Roboto Thin"/>
              </a:rPr>
              <a:t>Euclidean rhythms </a:t>
            </a:r>
            <a:r>
              <a:rPr lang="en-US" sz="1400">
                <a:latin typeface="Roboto Thin"/>
                <a:ea typeface="Roboto Thin"/>
                <a:cs typeface="Roboto Thin"/>
                <a:sym typeface="Roboto Thin"/>
              </a:rPr>
              <a:t>are a unique form of clock modulation generated by distributing a determined number of pulses as evenly as possible across a determined number of steps.</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i="1" lang="en-US" sz="1400">
                <a:latin typeface="Roboto Thin"/>
                <a:ea typeface="Roboto Thin"/>
                <a:cs typeface="Roboto Thin"/>
                <a:sym typeface="Roboto Thin"/>
              </a:rPr>
              <a:t>Euclidean Length</a:t>
            </a:r>
            <a:r>
              <a:rPr lang="en-US" sz="1400">
                <a:latin typeface="Roboto Thin"/>
                <a:ea typeface="Roboto Thin"/>
                <a:cs typeface="Roboto Thin"/>
                <a:sym typeface="Roboto Thin"/>
              </a:rPr>
              <a:t>: The number of steps in the pattern</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i="1" lang="en-US" sz="1400">
                <a:latin typeface="Roboto Thin"/>
                <a:ea typeface="Roboto Thin"/>
                <a:cs typeface="Roboto Thin"/>
                <a:sym typeface="Roboto Thin"/>
              </a:rPr>
              <a:t>Euclidean Fill/Trigs</a:t>
            </a:r>
            <a:r>
              <a:rPr lang="en-US" sz="1400">
                <a:latin typeface="Roboto Thin"/>
                <a:ea typeface="Roboto Thin"/>
                <a:cs typeface="Roboto Thin"/>
                <a:sym typeface="Roboto Thin"/>
              </a:rPr>
              <a:t>: The number of pulses in the pattern.</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i="1" lang="en-US" sz="1400">
                <a:latin typeface="Roboto Thin"/>
                <a:ea typeface="Roboto Thin"/>
                <a:cs typeface="Roboto Thin"/>
                <a:sym typeface="Roboto Thin"/>
              </a:rPr>
              <a:t>Euclidean Rotation</a:t>
            </a:r>
            <a:r>
              <a:rPr lang="en-US" sz="1400">
                <a:latin typeface="Roboto Thin"/>
                <a:ea typeface="Roboto Thin"/>
                <a:cs typeface="Roboto Thin"/>
                <a:sym typeface="Roboto Thin"/>
              </a:rPr>
              <a:t>: Determines where the first hit in the pattern occurs (shifts the pattern forward/backward in time)</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Combinations of Euclidean rhythms are core elements of many musical traditions from all over the world.  </a:t>
            </a:r>
            <a:endParaRPr sz="1400">
              <a:latin typeface="Roboto Thin"/>
              <a:ea typeface="Roboto Thin"/>
              <a:cs typeface="Roboto Thin"/>
              <a:sym typeface="Roboto Thin"/>
            </a:endParaRPr>
          </a:p>
        </p:txBody>
      </p:sp>
      <p:sp>
        <p:nvSpPr>
          <p:cNvPr id="197" name="Google Shape;197;p26"/>
          <p:cNvSpPr txBox="1"/>
          <p:nvPr>
            <p:ph idx="1" type="body"/>
          </p:nvPr>
        </p:nvSpPr>
        <p:spPr>
          <a:xfrm>
            <a:off x="6740038" y="5675225"/>
            <a:ext cx="3348000" cy="696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Clr>
                <a:schemeClr val="lt1"/>
              </a:buClr>
              <a:buSzPts val="1800"/>
              <a:buNone/>
            </a:pPr>
            <a:r>
              <a:rPr lang="en-US" sz="3000" u="sng">
                <a:solidFill>
                  <a:schemeClr val="hlink"/>
                </a:solidFill>
                <a:latin typeface="Roboto Thin"/>
                <a:ea typeface="Roboto Thin"/>
                <a:cs typeface="Roboto Thin"/>
                <a:sym typeface="Roboto Thin"/>
                <a:hlinkClick r:id="rId3"/>
              </a:rPr>
              <a:t>Demo</a:t>
            </a:r>
            <a:endParaRPr sz="3000">
              <a:latin typeface="Roboto Thin"/>
              <a:ea typeface="Roboto Thin"/>
              <a:cs typeface="Roboto Thin"/>
              <a:sym typeface="Roboto Thin"/>
            </a:endParaRPr>
          </a:p>
        </p:txBody>
      </p:sp>
      <p:pic>
        <p:nvPicPr>
          <p:cNvPr id="198" name="Google Shape;198;p26"/>
          <p:cNvPicPr preferRelativeResize="0"/>
          <p:nvPr/>
        </p:nvPicPr>
        <p:blipFill>
          <a:blip r:embed="rId4">
            <a:alphaModFix/>
          </a:blip>
          <a:stretch>
            <a:fillRect/>
          </a:stretch>
        </p:blipFill>
        <p:spPr>
          <a:xfrm>
            <a:off x="5971550" y="688025"/>
            <a:ext cx="4884975" cy="4884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2" name="Shape 202"/>
        <p:cNvGrpSpPr/>
        <p:nvPr/>
      </p:nvGrpSpPr>
      <p:grpSpPr>
        <a:xfrm>
          <a:off x="0" y="0"/>
          <a:ext cx="0" cy="0"/>
          <a:chOff x="0" y="0"/>
          <a:chExt cx="0" cy="0"/>
        </a:xfrm>
      </p:grpSpPr>
      <p:sp>
        <p:nvSpPr>
          <p:cNvPr id="203" name="Google Shape;203;p27"/>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Phasing LFOs and Polyrhythms</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204" name="Google Shape;204;p27"/>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27"/>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None/>
            </a:pPr>
            <a:r>
              <a:rPr lang="en-US" sz="1800">
                <a:latin typeface="Roboto Thin"/>
                <a:ea typeface="Roboto Thin"/>
                <a:cs typeface="Roboto Thin"/>
                <a:sym typeface="Roboto Thin"/>
              </a:rPr>
              <a:t>Polyrhythms generate complex patterns by combining one or more different sets of rhythms played against each other which do not subdivide into each other evenly, e.g. a pattern with a length of 4 steps and a pattern with a length of 7 steps.</a:t>
            </a:r>
            <a:endParaRPr sz="18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800">
                <a:latin typeface="Roboto Thin"/>
                <a:ea typeface="Roboto Thin"/>
                <a:cs typeface="Roboto Thin"/>
                <a:sym typeface="Roboto Thin"/>
              </a:rPr>
              <a:t>Similarly, LFOs with unequal frequencies can creating evolving relationships between parameters.</a:t>
            </a:r>
            <a:endParaRPr sz="1800">
              <a:latin typeface="Roboto Thin"/>
              <a:ea typeface="Roboto Thin"/>
              <a:cs typeface="Roboto Thin"/>
              <a:sym typeface="Roboto Th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9" name="Shape 209"/>
        <p:cNvGrpSpPr/>
        <p:nvPr/>
      </p:nvGrpSpPr>
      <p:grpSpPr>
        <a:xfrm>
          <a:off x="0" y="0"/>
          <a:ext cx="0" cy="0"/>
          <a:chOff x="0" y="0"/>
          <a:chExt cx="0" cy="0"/>
        </a:xfrm>
      </p:grpSpPr>
      <p:sp>
        <p:nvSpPr>
          <p:cNvPr id="210" name="Google Shape;210;p28"/>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Sample + Hold</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211" name="Google Shape;211;p28"/>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2" name="Google Shape;212;p28"/>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None/>
            </a:pPr>
            <a:r>
              <a:rPr i="1" lang="en-US" sz="1600">
                <a:latin typeface="Roboto Thin"/>
                <a:ea typeface="Roboto Thin"/>
                <a:cs typeface="Roboto Thin"/>
                <a:sym typeface="Roboto Thin"/>
              </a:rPr>
              <a:t>Sample+Hold </a:t>
            </a:r>
            <a:r>
              <a:rPr lang="en-US" sz="1600">
                <a:latin typeface="Roboto Thin"/>
                <a:ea typeface="Roboto Thin"/>
                <a:cs typeface="Roboto Thin"/>
                <a:sym typeface="Roboto Thin"/>
              </a:rPr>
              <a:t>modules expect two inputs: a voltage to sample and a trigger.</a:t>
            </a:r>
            <a:endParaRPr sz="16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600">
                <a:latin typeface="Roboto Thin"/>
                <a:ea typeface="Roboto Thin"/>
                <a:cs typeface="Roboto Thin"/>
                <a:sym typeface="Roboto Thin"/>
              </a:rPr>
              <a:t>When a trigger arrives, the main voltage is checked, frozen instantaneously and sent to the output.The output voltage does not change until another trigger occurs. </a:t>
            </a:r>
            <a:endParaRPr sz="16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600">
                <a:latin typeface="Roboto Thin"/>
                <a:ea typeface="Roboto Thin"/>
                <a:cs typeface="Roboto Thin"/>
                <a:sym typeface="Roboto Thin"/>
              </a:rPr>
              <a:t>S+H modules allow you to turn any signal into a stepped sequence of voltages.</a:t>
            </a:r>
            <a:endParaRPr sz="16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600">
                <a:latin typeface="Roboto Thin"/>
                <a:ea typeface="Roboto Thin"/>
                <a:cs typeface="Roboto Thin"/>
                <a:sym typeface="Roboto Thin"/>
              </a:rPr>
              <a:t>Pairing a S+H with two phasing LFOs is a great way to generate evolving sequences.</a:t>
            </a:r>
            <a:endParaRPr sz="16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600">
                <a:latin typeface="Roboto Thin"/>
                <a:ea typeface="Roboto Thin"/>
                <a:cs typeface="Roboto Thin"/>
                <a:sym typeface="Roboto Thin"/>
              </a:rPr>
              <a:t>S+H can even be used as sample-rate reduction distortion when used with an audio signal and fast clock!</a:t>
            </a:r>
            <a:endParaRPr sz="1600">
              <a:latin typeface="Roboto Thin"/>
              <a:ea typeface="Roboto Thin"/>
              <a:cs typeface="Roboto Thin"/>
              <a:sym typeface="Roboto Thin"/>
            </a:endParaRPr>
          </a:p>
        </p:txBody>
      </p:sp>
      <p:pic>
        <p:nvPicPr>
          <p:cNvPr id="213" name="Google Shape;213;p28"/>
          <p:cNvPicPr preferRelativeResize="0"/>
          <p:nvPr/>
        </p:nvPicPr>
        <p:blipFill>
          <a:blip r:embed="rId3">
            <a:alphaModFix/>
          </a:blip>
          <a:stretch>
            <a:fillRect/>
          </a:stretch>
        </p:blipFill>
        <p:spPr>
          <a:xfrm>
            <a:off x="4967466" y="629275"/>
            <a:ext cx="3803198" cy="2176924"/>
          </a:xfrm>
          <a:prstGeom prst="rect">
            <a:avLst/>
          </a:prstGeom>
          <a:noFill/>
          <a:ln>
            <a:noFill/>
          </a:ln>
        </p:spPr>
      </p:pic>
      <p:pic>
        <p:nvPicPr>
          <p:cNvPr id="214" name="Google Shape;214;p28"/>
          <p:cNvPicPr preferRelativeResize="0"/>
          <p:nvPr/>
        </p:nvPicPr>
        <p:blipFill>
          <a:blip r:embed="rId4">
            <a:alphaModFix/>
          </a:blip>
          <a:stretch>
            <a:fillRect/>
          </a:stretch>
        </p:blipFill>
        <p:spPr>
          <a:xfrm>
            <a:off x="4902575" y="4375425"/>
            <a:ext cx="7141373" cy="1994775"/>
          </a:xfrm>
          <a:prstGeom prst="rect">
            <a:avLst/>
          </a:prstGeom>
          <a:noFill/>
          <a:ln>
            <a:noFill/>
          </a:ln>
        </p:spPr>
      </p:pic>
      <p:pic>
        <p:nvPicPr>
          <p:cNvPr id="215" name="Google Shape;215;p28"/>
          <p:cNvPicPr preferRelativeResize="0"/>
          <p:nvPr/>
        </p:nvPicPr>
        <p:blipFill>
          <a:blip r:embed="rId5">
            <a:alphaModFix/>
          </a:blip>
          <a:stretch>
            <a:fillRect/>
          </a:stretch>
        </p:blipFill>
        <p:spPr>
          <a:xfrm>
            <a:off x="9422325" y="822147"/>
            <a:ext cx="2368575" cy="2113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9" name="Shape 219"/>
        <p:cNvGrpSpPr/>
        <p:nvPr/>
      </p:nvGrpSpPr>
      <p:grpSpPr>
        <a:xfrm>
          <a:off x="0" y="0"/>
          <a:ext cx="0" cy="0"/>
          <a:chOff x="0" y="0"/>
          <a:chExt cx="0" cy="0"/>
        </a:xfrm>
      </p:grpSpPr>
      <p:sp>
        <p:nvSpPr>
          <p:cNvPr id="220" name="Google Shape;220;p29"/>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Slew Limiters</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221" name="Google Shape;221;p29"/>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29"/>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None/>
            </a:pPr>
            <a:r>
              <a:rPr i="1" lang="en-US" sz="1400">
                <a:latin typeface="Roboto Thin"/>
                <a:ea typeface="Roboto Thin"/>
                <a:cs typeface="Roboto Thin"/>
                <a:sym typeface="Roboto Thin"/>
              </a:rPr>
              <a:t>Slew limiters</a:t>
            </a:r>
            <a:r>
              <a:rPr lang="en-US" sz="1400">
                <a:latin typeface="Roboto Thin"/>
                <a:ea typeface="Roboto Thin"/>
                <a:cs typeface="Roboto Thin"/>
                <a:sym typeface="Roboto Thin"/>
              </a:rPr>
              <a:t> smooth out changes in a voltage. The output voltage is like a “laggy” version of the input voltage: it takes time to catch up (</a:t>
            </a:r>
            <a:r>
              <a:rPr i="1" lang="en-US" sz="1400">
                <a:latin typeface="Roboto Thin"/>
                <a:ea typeface="Roboto Thin"/>
                <a:cs typeface="Roboto Thin"/>
                <a:sym typeface="Roboto Thin"/>
              </a:rPr>
              <a:t>slew</a:t>
            </a:r>
            <a:r>
              <a:rPr lang="en-US" sz="1400">
                <a:latin typeface="Roboto Thin"/>
                <a:ea typeface="Roboto Thin"/>
                <a:cs typeface="Roboto Thin"/>
                <a:sym typeface="Roboto Thin"/>
              </a:rPr>
              <a:t>) to the input. </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A slew limiter has two main parameters: the </a:t>
            </a:r>
            <a:r>
              <a:rPr i="1" lang="en-US" sz="1400">
                <a:latin typeface="Roboto Thin"/>
                <a:ea typeface="Roboto Thin"/>
                <a:cs typeface="Roboto Thin"/>
                <a:sym typeface="Roboto Thin"/>
              </a:rPr>
              <a:t>rise-time </a:t>
            </a:r>
            <a:r>
              <a:rPr lang="en-US" sz="1400">
                <a:latin typeface="Roboto Thin"/>
                <a:ea typeface="Roboto Thin"/>
                <a:cs typeface="Roboto Thin"/>
                <a:sym typeface="Roboto Thin"/>
              </a:rPr>
              <a:t>and </a:t>
            </a:r>
            <a:r>
              <a:rPr i="1" lang="en-US" sz="1400">
                <a:latin typeface="Roboto Thin"/>
                <a:ea typeface="Roboto Thin"/>
                <a:cs typeface="Roboto Thin"/>
                <a:sym typeface="Roboto Thin"/>
              </a:rPr>
              <a:t>fall-time</a:t>
            </a:r>
            <a:r>
              <a:rPr lang="en-US" sz="1400">
                <a:latin typeface="Roboto Thin"/>
                <a:ea typeface="Roboto Thin"/>
                <a:cs typeface="Roboto Thin"/>
                <a:sym typeface="Roboto Thin"/>
              </a:rPr>
              <a:t>.</a:t>
            </a:r>
            <a:endParaRPr sz="14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400">
                <a:latin typeface="Roboto Thin"/>
                <a:ea typeface="Roboto Thin"/>
                <a:cs typeface="Roboto Thin"/>
                <a:sym typeface="Roboto Thin"/>
              </a:rPr>
              <a:t>When the input voltage increases, the output voltage rises to the new voltage in the amount of time specified by </a:t>
            </a:r>
            <a:r>
              <a:rPr i="1" lang="en-US" sz="1400">
                <a:latin typeface="Roboto Thin"/>
                <a:ea typeface="Roboto Thin"/>
                <a:cs typeface="Roboto Thin"/>
                <a:sym typeface="Roboto Thin"/>
              </a:rPr>
              <a:t>rise</a:t>
            </a:r>
            <a:r>
              <a:rPr lang="en-US" sz="1400">
                <a:latin typeface="Roboto Thin"/>
                <a:ea typeface="Roboto Thin"/>
                <a:cs typeface="Roboto Thin"/>
                <a:sym typeface="Roboto Thin"/>
              </a:rPr>
              <a:t>. </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When the input voltage decreases, the output voltage falls to the new voltage in the amount of time specified by </a:t>
            </a:r>
            <a:r>
              <a:rPr i="1" lang="en-US" sz="1400">
                <a:latin typeface="Roboto Thin"/>
                <a:ea typeface="Roboto Thin"/>
                <a:cs typeface="Roboto Thin"/>
                <a:sym typeface="Roboto Thin"/>
              </a:rPr>
              <a:t>fall</a:t>
            </a:r>
            <a:r>
              <a:rPr lang="en-US" sz="1400">
                <a:latin typeface="Roboto Thin"/>
                <a:ea typeface="Roboto Thin"/>
                <a:cs typeface="Roboto Thin"/>
                <a:sym typeface="Roboto Thin"/>
              </a:rPr>
              <a:t>. </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SLs can be used to smooth out random sequences, create glissando/slides, and much more!</a:t>
            </a:r>
            <a:endParaRPr sz="14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400">
                <a:latin typeface="Roboto Thin"/>
                <a:ea typeface="Roboto Thin"/>
                <a:cs typeface="Roboto Thin"/>
                <a:sym typeface="Roboto Thin"/>
              </a:rPr>
              <a:t>SLs can even be used as </a:t>
            </a:r>
            <a:r>
              <a:rPr lang="en-US" sz="1400">
                <a:latin typeface="Roboto Thin"/>
                <a:ea typeface="Roboto Thin"/>
                <a:cs typeface="Roboto Thin"/>
                <a:sym typeface="Roboto Thin"/>
              </a:rPr>
              <a:t>lowpass filters since removing sharp transitions = rounding edges = removing HF content.</a:t>
            </a:r>
            <a:endParaRPr sz="1400">
              <a:latin typeface="Roboto Thin"/>
              <a:ea typeface="Roboto Thin"/>
              <a:cs typeface="Roboto Thin"/>
              <a:sym typeface="Roboto Thin"/>
            </a:endParaRPr>
          </a:p>
        </p:txBody>
      </p:sp>
      <p:pic>
        <p:nvPicPr>
          <p:cNvPr id="223" name="Google Shape;223;p29"/>
          <p:cNvPicPr preferRelativeResize="0"/>
          <p:nvPr/>
        </p:nvPicPr>
        <p:blipFill>
          <a:blip r:embed="rId3">
            <a:alphaModFix/>
          </a:blip>
          <a:stretch>
            <a:fillRect/>
          </a:stretch>
        </p:blipFill>
        <p:spPr>
          <a:xfrm>
            <a:off x="6790038" y="3656775"/>
            <a:ext cx="3248025" cy="3086525"/>
          </a:xfrm>
          <a:prstGeom prst="rect">
            <a:avLst/>
          </a:prstGeom>
          <a:noFill/>
          <a:ln>
            <a:noFill/>
          </a:ln>
        </p:spPr>
      </p:pic>
      <p:pic>
        <p:nvPicPr>
          <p:cNvPr id="224" name="Google Shape;224;p29"/>
          <p:cNvPicPr preferRelativeResize="0"/>
          <p:nvPr/>
        </p:nvPicPr>
        <p:blipFill>
          <a:blip r:embed="rId4">
            <a:alphaModFix/>
          </a:blip>
          <a:stretch>
            <a:fillRect/>
          </a:stretch>
        </p:blipFill>
        <p:spPr>
          <a:xfrm>
            <a:off x="6790050" y="267625"/>
            <a:ext cx="3248025" cy="3022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8" name="Shape 228"/>
        <p:cNvGrpSpPr/>
        <p:nvPr/>
      </p:nvGrpSpPr>
      <p:grpSpPr>
        <a:xfrm>
          <a:off x="0" y="0"/>
          <a:ext cx="0" cy="0"/>
          <a:chOff x="0" y="0"/>
          <a:chExt cx="0" cy="0"/>
        </a:xfrm>
      </p:grpSpPr>
      <p:sp>
        <p:nvSpPr>
          <p:cNvPr id="229" name="Google Shape;229;p30"/>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Deeper into VCV Rack</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230" name="Google Shape;230;p30"/>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1" name="Google Shape;231;p30"/>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Recording</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MIDI Controller</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VST Plugins</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Installing Plugin Library</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Connecting to a DAW</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t/>
            </a:r>
            <a:endParaRPr sz="1800">
              <a:latin typeface="Roboto Thin"/>
              <a:ea typeface="Roboto Thin"/>
              <a:cs typeface="Roboto Thin"/>
              <a:sym typeface="Roboto Thi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5" name="Shape 235"/>
        <p:cNvGrpSpPr/>
        <p:nvPr/>
      </p:nvGrpSpPr>
      <p:grpSpPr>
        <a:xfrm>
          <a:off x="0" y="0"/>
          <a:ext cx="0" cy="0"/>
          <a:chOff x="0" y="0"/>
          <a:chExt cx="0" cy="0"/>
        </a:xfrm>
      </p:grpSpPr>
      <p:sp>
        <p:nvSpPr>
          <p:cNvPr id="236" name="Google Shape;236;p31"/>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Hardware Interfacing: I/O</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237" name="Google Shape;237;p31"/>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8" name="Google Shape;238;p31"/>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lt1"/>
              </a:buClr>
              <a:buSzPts val="1800"/>
              <a:buNone/>
            </a:pPr>
            <a:r>
              <a:rPr i="1" lang="en-US" sz="1800">
                <a:latin typeface="Roboto Thin"/>
                <a:ea typeface="Roboto Thin"/>
                <a:cs typeface="Roboto Thin"/>
                <a:sym typeface="Roboto Thin"/>
              </a:rPr>
              <a:t>Input/Output (I/O) Modules</a:t>
            </a:r>
            <a:r>
              <a:rPr lang="en-US" sz="1800">
                <a:latin typeface="Roboto Thin"/>
                <a:ea typeface="Roboto Thin"/>
                <a:cs typeface="Roboto Thin"/>
                <a:sym typeface="Roboto Thin"/>
              </a:rPr>
              <a:t> let you perform two main tasks: they change the volume of signals to take them from modular levels (SUPER loud) to “line level” - the right volume for headphones, speakers, etc. and vice-versa.</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Output modules take in modular signals and generate line level signals, while input modules do the reverse.  Some modules provide both functions!</a:t>
            </a:r>
            <a:endParaRPr sz="1800">
              <a:latin typeface="Roboto Thin"/>
              <a:ea typeface="Roboto Thin"/>
              <a:cs typeface="Roboto Thin"/>
              <a:sym typeface="Roboto Thin"/>
            </a:endParaRPr>
          </a:p>
        </p:txBody>
      </p:sp>
      <p:pic>
        <p:nvPicPr>
          <p:cNvPr id="239" name="Google Shape;239;p31"/>
          <p:cNvPicPr preferRelativeResize="0"/>
          <p:nvPr/>
        </p:nvPicPr>
        <p:blipFill rotWithShape="1">
          <a:blip r:embed="rId3">
            <a:alphaModFix/>
          </a:blip>
          <a:srcRect b="0" l="35595" r="33818" t="0"/>
          <a:stretch/>
        </p:blipFill>
        <p:spPr>
          <a:xfrm>
            <a:off x="10067125" y="619113"/>
            <a:ext cx="1740826" cy="5691574"/>
          </a:xfrm>
          <a:prstGeom prst="rect">
            <a:avLst/>
          </a:prstGeom>
          <a:noFill/>
          <a:ln>
            <a:noFill/>
          </a:ln>
        </p:spPr>
      </p:pic>
      <p:pic>
        <p:nvPicPr>
          <p:cNvPr id="240" name="Google Shape;240;p31"/>
          <p:cNvPicPr preferRelativeResize="0"/>
          <p:nvPr/>
        </p:nvPicPr>
        <p:blipFill>
          <a:blip r:embed="rId4">
            <a:alphaModFix/>
          </a:blip>
          <a:stretch>
            <a:fillRect/>
          </a:stretch>
        </p:blipFill>
        <p:spPr>
          <a:xfrm>
            <a:off x="7563550" y="1422725"/>
            <a:ext cx="1970275" cy="4378376"/>
          </a:xfrm>
          <a:prstGeom prst="rect">
            <a:avLst/>
          </a:prstGeom>
          <a:noFill/>
          <a:ln>
            <a:noFill/>
          </a:ln>
        </p:spPr>
      </p:pic>
      <p:pic>
        <p:nvPicPr>
          <p:cNvPr id="241" name="Google Shape;241;p31"/>
          <p:cNvPicPr preferRelativeResize="0"/>
          <p:nvPr/>
        </p:nvPicPr>
        <p:blipFill>
          <a:blip r:embed="rId5">
            <a:alphaModFix/>
          </a:blip>
          <a:stretch>
            <a:fillRect/>
          </a:stretch>
        </p:blipFill>
        <p:spPr>
          <a:xfrm>
            <a:off x="5069275" y="1492674"/>
            <a:ext cx="1740813" cy="3944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5" name="Shape 245"/>
        <p:cNvGrpSpPr/>
        <p:nvPr/>
      </p:nvGrpSpPr>
      <p:grpSpPr>
        <a:xfrm>
          <a:off x="0" y="0"/>
          <a:ext cx="0" cy="0"/>
          <a:chOff x="0" y="0"/>
          <a:chExt cx="0" cy="0"/>
        </a:xfrm>
      </p:grpSpPr>
      <p:sp>
        <p:nvSpPr>
          <p:cNvPr id="246" name="Google Shape;246;p32"/>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Hardware Interfacing: Audio Interfaces</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247" name="Google Shape;247;p32"/>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8" name="Google Shape;248;p32"/>
          <p:cNvSpPr txBox="1"/>
          <p:nvPr>
            <p:ph idx="1" type="body"/>
          </p:nvPr>
        </p:nvSpPr>
        <p:spPr>
          <a:xfrm>
            <a:off x="648929" y="2058100"/>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lt1"/>
              </a:buClr>
              <a:buSzPts val="1800"/>
              <a:buNone/>
            </a:pPr>
            <a:r>
              <a:rPr i="1" lang="en-US" sz="1600">
                <a:latin typeface="Roboto Thin"/>
                <a:ea typeface="Roboto Thin"/>
                <a:cs typeface="Roboto Thin"/>
                <a:sym typeface="Roboto Thin"/>
              </a:rPr>
              <a:t>Audio Interfaces </a:t>
            </a:r>
            <a:r>
              <a:rPr lang="en-US" sz="1600">
                <a:latin typeface="Roboto Thin"/>
                <a:ea typeface="Roboto Thin"/>
                <a:cs typeface="Roboto Thin"/>
                <a:sym typeface="Roboto Thin"/>
              </a:rPr>
              <a:t>allow you to do two main tasks: </a:t>
            </a:r>
            <a:endParaRPr sz="1600">
              <a:latin typeface="Roboto Thin"/>
              <a:ea typeface="Roboto Thin"/>
              <a:cs typeface="Roboto Thin"/>
              <a:sym typeface="Roboto Thin"/>
            </a:endParaRPr>
          </a:p>
          <a:p>
            <a:pPr indent="-330200" lvl="0" marL="457200" rtl="0" algn="l">
              <a:spcBef>
                <a:spcPts val="1000"/>
              </a:spcBef>
              <a:spcAft>
                <a:spcPts val="0"/>
              </a:spcAft>
              <a:buSzPts val="1600"/>
              <a:buFont typeface="Roboto Thin"/>
              <a:buChar char="-"/>
            </a:pPr>
            <a:r>
              <a:rPr i="1" lang="en-US" sz="1600">
                <a:latin typeface="Roboto Thin"/>
                <a:ea typeface="Roboto Thin"/>
                <a:cs typeface="Roboto Thin"/>
                <a:sym typeface="Roboto Thin"/>
              </a:rPr>
              <a:t>ADC</a:t>
            </a:r>
            <a:r>
              <a:rPr lang="en-US" sz="1600">
                <a:latin typeface="Roboto Thin"/>
                <a:ea typeface="Roboto Thin"/>
                <a:cs typeface="Roboto Thin"/>
                <a:sym typeface="Roboto Thin"/>
              </a:rPr>
              <a:t>: Send analog signals into a computer for recording (analog-to-digital conversion)</a:t>
            </a:r>
            <a:endParaRPr sz="1600">
              <a:latin typeface="Roboto Thin"/>
              <a:ea typeface="Roboto Thin"/>
              <a:cs typeface="Roboto Thin"/>
              <a:sym typeface="Roboto Thin"/>
            </a:endParaRPr>
          </a:p>
          <a:p>
            <a:pPr indent="-330200" lvl="0" marL="457200" rtl="0" algn="l">
              <a:spcBef>
                <a:spcPts val="0"/>
              </a:spcBef>
              <a:spcAft>
                <a:spcPts val="0"/>
              </a:spcAft>
              <a:buSzPts val="1600"/>
              <a:buFont typeface="Roboto Thin"/>
              <a:buChar char="-"/>
            </a:pPr>
            <a:r>
              <a:rPr i="1" lang="en-US" sz="1600">
                <a:latin typeface="Roboto Thin"/>
                <a:ea typeface="Roboto Thin"/>
                <a:cs typeface="Roboto Thin"/>
                <a:sym typeface="Roboto Thin"/>
              </a:rPr>
              <a:t>DAC</a:t>
            </a:r>
            <a:r>
              <a:rPr lang="en-US" sz="1600">
                <a:latin typeface="Roboto Thin"/>
                <a:ea typeface="Roboto Thin"/>
                <a:cs typeface="Roboto Thin"/>
                <a:sym typeface="Roboto Thin"/>
              </a:rPr>
              <a:t>: Send digital signals out from the computer to speakers or into your modular synthesizer (digital-to-analog conversion)</a:t>
            </a:r>
            <a:endParaRPr sz="1600">
              <a:latin typeface="Roboto Thin"/>
              <a:ea typeface="Roboto Thin"/>
              <a:cs typeface="Roboto Thin"/>
              <a:sym typeface="Roboto Thin"/>
            </a:endParaRPr>
          </a:p>
          <a:p>
            <a:pPr indent="0" lvl="0" marL="0" rtl="0" algn="l">
              <a:spcBef>
                <a:spcPts val="1000"/>
              </a:spcBef>
              <a:spcAft>
                <a:spcPts val="0"/>
              </a:spcAft>
              <a:buNone/>
            </a:pPr>
            <a:r>
              <a:rPr lang="en-US" sz="1600">
                <a:latin typeface="Roboto Thin"/>
                <a:ea typeface="Roboto Thin"/>
                <a:cs typeface="Roboto Thin"/>
                <a:sym typeface="Roboto Thin"/>
              </a:rPr>
              <a:t>Some interfaces may be combinations of mixers and interfaces, allowing you to both control the audio levels and digitize signals for the computer.</a:t>
            </a:r>
            <a:endParaRPr sz="1600">
              <a:latin typeface="Roboto Thin"/>
              <a:ea typeface="Roboto Thin"/>
              <a:cs typeface="Roboto Thin"/>
              <a:sym typeface="Roboto Thin"/>
            </a:endParaRPr>
          </a:p>
          <a:p>
            <a:pPr indent="0" lvl="0" marL="0" rtl="0" algn="l">
              <a:spcBef>
                <a:spcPts val="1000"/>
              </a:spcBef>
              <a:spcAft>
                <a:spcPts val="0"/>
              </a:spcAft>
              <a:buNone/>
            </a:pPr>
            <a:r>
              <a:rPr lang="en-US" sz="1600">
                <a:latin typeface="Roboto Thin"/>
                <a:ea typeface="Roboto Thin"/>
                <a:cs typeface="Roboto Thin"/>
                <a:sym typeface="Roboto Thin"/>
              </a:rPr>
              <a:t>There are even USB interface modules!</a:t>
            </a:r>
            <a:endParaRPr sz="1600">
              <a:latin typeface="Roboto Thin"/>
              <a:ea typeface="Roboto Thin"/>
              <a:cs typeface="Roboto Thin"/>
              <a:sym typeface="Roboto Thin"/>
            </a:endParaRPr>
          </a:p>
        </p:txBody>
      </p:sp>
      <p:pic>
        <p:nvPicPr>
          <p:cNvPr id="249" name="Google Shape;249;p32"/>
          <p:cNvPicPr preferRelativeResize="0"/>
          <p:nvPr/>
        </p:nvPicPr>
        <p:blipFill>
          <a:blip r:embed="rId3">
            <a:alphaModFix/>
          </a:blip>
          <a:stretch>
            <a:fillRect/>
          </a:stretch>
        </p:blipFill>
        <p:spPr>
          <a:xfrm>
            <a:off x="8959610" y="660075"/>
            <a:ext cx="3090566" cy="1314526"/>
          </a:xfrm>
          <a:prstGeom prst="rect">
            <a:avLst/>
          </a:prstGeom>
          <a:noFill/>
          <a:ln>
            <a:noFill/>
          </a:ln>
        </p:spPr>
      </p:pic>
      <p:pic>
        <p:nvPicPr>
          <p:cNvPr id="250" name="Google Shape;250;p32"/>
          <p:cNvPicPr preferRelativeResize="0"/>
          <p:nvPr/>
        </p:nvPicPr>
        <p:blipFill>
          <a:blip r:embed="rId4">
            <a:alphaModFix/>
          </a:blip>
          <a:stretch>
            <a:fillRect/>
          </a:stretch>
        </p:blipFill>
        <p:spPr>
          <a:xfrm>
            <a:off x="5014289" y="4442750"/>
            <a:ext cx="6911775" cy="2416950"/>
          </a:xfrm>
          <a:prstGeom prst="rect">
            <a:avLst/>
          </a:prstGeom>
          <a:noFill/>
          <a:ln>
            <a:noFill/>
          </a:ln>
        </p:spPr>
      </p:pic>
      <p:pic>
        <p:nvPicPr>
          <p:cNvPr id="251" name="Google Shape;251;p32"/>
          <p:cNvPicPr preferRelativeResize="0"/>
          <p:nvPr/>
        </p:nvPicPr>
        <p:blipFill>
          <a:blip r:embed="rId5">
            <a:alphaModFix/>
          </a:blip>
          <a:stretch>
            <a:fillRect/>
          </a:stretch>
        </p:blipFill>
        <p:spPr>
          <a:xfrm>
            <a:off x="4874311" y="328700"/>
            <a:ext cx="3515165" cy="1977275"/>
          </a:xfrm>
          <a:prstGeom prst="rect">
            <a:avLst/>
          </a:prstGeom>
          <a:noFill/>
          <a:ln>
            <a:noFill/>
          </a:ln>
        </p:spPr>
      </p:pic>
      <p:pic>
        <p:nvPicPr>
          <p:cNvPr id="252" name="Google Shape;252;p32"/>
          <p:cNvPicPr preferRelativeResize="0"/>
          <p:nvPr/>
        </p:nvPicPr>
        <p:blipFill>
          <a:blip r:embed="rId6">
            <a:alphaModFix/>
          </a:blip>
          <a:stretch>
            <a:fillRect/>
          </a:stretch>
        </p:blipFill>
        <p:spPr>
          <a:xfrm>
            <a:off x="7158375" y="1974600"/>
            <a:ext cx="2642124" cy="2642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6" name="Shape 256"/>
        <p:cNvGrpSpPr/>
        <p:nvPr/>
      </p:nvGrpSpPr>
      <p:grpSpPr>
        <a:xfrm>
          <a:off x="0" y="0"/>
          <a:ext cx="0" cy="0"/>
          <a:chOff x="0" y="0"/>
          <a:chExt cx="0" cy="0"/>
        </a:xfrm>
      </p:grpSpPr>
      <p:sp>
        <p:nvSpPr>
          <p:cNvPr id="257" name="Google Shape;257;p33"/>
          <p:cNvSpPr txBox="1"/>
          <p:nvPr>
            <p:ph type="title"/>
          </p:nvPr>
        </p:nvSpPr>
        <p:spPr>
          <a:xfrm>
            <a:off x="648929" y="8578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Hardware Interfacing: DC-Coupled Tools</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258" name="Google Shape;258;p33"/>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9" name="Google Shape;259;p33"/>
          <p:cNvSpPr txBox="1"/>
          <p:nvPr>
            <p:ph idx="1" type="body"/>
          </p:nvPr>
        </p:nvSpPr>
        <p:spPr>
          <a:xfrm>
            <a:off x="648925" y="2447525"/>
            <a:ext cx="3348000" cy="42150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i="1" lang="en-US" sz="1400">
                <a:latin typeface="Roboto Thin"/>
                <a:ea typeface="Roboto Thin"/>
                <a:cs typeface="Roboto Thin"/>
                <a:sym typeface="Roboto Thin"/>
              </a:rPr>
              <a:t>DC-coupled </a:t>
            </a:r>
            <a:r>
              <a:rPr lang="en-US" sz="1400">
                <a:latin typeface="Roboto Thin"/>
                <a:ea typeface="Roboto Thin"/>
                <a:cs typeface="Roboto Thin"/>
                <a:sym typeface="Roboto Thin"/>
              </a:rPr>
              <a:t>interfaces can also receive and send out control voltage, allowing you to send and receive clock information, CV sequences, note data, gates, LFOs etc. between your synthesizer and computer.</a:t>
            </a:r>
            <a:endParaRPr sz="1400">
              <a:latin typeface="Roboto Thin"/>
              <a:ea typeface="Roboto Thin"/>
              <a:cs typeface="Roboto Thin"/>
              <a:sym typeface="Roboto Thin"/>
            </a:endParaRPr>
          </a:p>
          <a:p>
            <a:pPr indent="0" lvl="0" marL="0" rtl="0" algn="l">
              <a:spcBef>
                <a:spcPts val="1000"/>
              </a:spcBef>
              <a:spcAft>
                <a:spcPts val="0"/>
              </a:spcAft>
              <a:buNone/>
            </a:pPr>
            <a:r>
              <a:rPr lang="en-US" sz="1400">
                <a:latin typeface="Roboto Thin"/>
                <a:ea typeface="Roboto Thin"/>
                <a:cs typeface="Roboto Thin"/>
                <a:sym typeface="Roboto Thin"/>
              </a:rPr>
              <a:t>Expert Sleeper’s </a:t>
            </a:r>
            <a:r>
              <a:rPr i="1" lang="en-US" sz="1400">
                <a:latin typeface="Roboto Thin"/>
                <a:ea typeface="Roboto Thin"/>
                <a:cs typeface="Roboto Thin"/>
                <a:sym typeface="Roboto Thin"/>
              </a:rPr>
              <a:t>Silent Way</a:t>
            </a:r>
            <a:r>
              <a:rPr lang="en-US" sz="1400">
                <a:latin typeface="Roboto Thin"/>
                <a:ea typeface="Roboto Thin"/>
                <a:cs typeface="Roboto Thin"/>
                <a:sym typeface="Roboto Thin"/>
              </a:rPr>
              <a:t> and Ableton’s </a:t>
            </a:r>
            <a:r>
              <a:rPr i="1" lang="en-US" sz="1400">
                <a:latin typeface="Roboto Thin"/>
                <a:ea typeface="Roboto Thin"/>
                <a:cs typeface="Roboto Thin"/>
                <a:sym typeface="Roboto Thin"/>
              </a:rPr>
              <a:t>CV Tools </a:t>
            </a:r>
            <a:r>
              <a:rPr lang="en-US" sz="1400">
                <a:latin typeface="Roboto Thin"/>
                <a:ea typeface="Roboto Thin"/>
                <a:cs typeface="Roboto Thin"/>
                <a:sym typeface="Roboto Thin"/>
              </a:rPr>
              <a:t>pack are two useful ways of generating this data.</a:t>
            </a:r>
            <a:endParaRPr sz="1400">
              <a:latin typeface="Roboto Thin"/>
              <a:ea typeface="Roboto Thin"/>
              <a:cs typeface="Roboto Thin"/>
              <a:sym typeface="Roboto Thin"/>
            </a:endParaRPr>
          </a:p>
          <a:p>
            <a:pPr indent="0" lvl="0" marL="0" rtl="0" algn="l">
              <a:spcBef>
                <a:spcPts val="1000"/>
              </a:spcBef>
              <a:spcAft>
                <a:spcPts val="0"/>
              </a:spcAft>
              <a:buNone/>
            </a:pPr>
            <a:r>
              <a:rPr lang="en-US" sz="1400">
                <a:latin typeface="Roboto Thin"/>
                <a:ea typeface="Roboto Thin"/>
                <a:cs typeface="Roboto Thin"/>
                <a:sym typeface="Roboto Thin"/>
              </a:rPr>
              <a:t>Bitwig, a digital audio workstation (DAW) is also extremely flexible at generating CV signals for DC-Coupled interfaces!</a:t>
            </a:r>
            <a:endParaRPr sz="1400">
              <a:latin typeface="Roboto Thin"/>
              <a:ea typeface="Roboto Thin"/>
              <a:cs typeface="Roboto Thin"/>
              <a:sym typeface="Roboto Thin"/>
            </a:endParaRPr>
          </a:p>
          <a:p>
            <a:pPr indent="0" lvl="0" marL="0" rtl="0" algn="l">
              <a:spcBef>
                <a:spcPts val="1000"/>
              </a:spcBef>
              <a:spcAft>
                <a:spcPts val="0"/>
              </a:spcAft>
              <a:buClr>
                <a:schemeClr val="dk1"/>
              </a:buClr>
              <a:buSzPts val="1100"/>
              <a:buFont typeface="Arial"/>
              <a:buNone/>
            </a:pPr>
            <a:r>
              <a:rPr lang="en-US" sz="1400">
                <a:latin typeface="Roboto Thin"/>
                <a:ea typeface="Roboto Thin"/>
                <a:cs typeface="Roboto Thin"/>
                <a:sym typeface="Roboto Thin"/>
              </a:rPr>
              <a:t>Max/MSP is also another wonderful choice!</a:t>
            </a:r>
            <a:endParaRPr sz="1400">
              <a:latin typeface="Roboto Thin"/>
              <a:ea typeface="Roboto Thin"/>
              <a:cs typeface="Roboto Thin"/>
              <a:sym typeface="Roboto Thin"/>
            </a:endParaRPr>
          </a:p>
          <a:p>
            <a:pPr indent="0" lvl="0" marL="0" rtl="0" algn="l">
              <a:spcBef>
                <a:spcPts val="1000"/>
              </a:spcBef>
              <a:spcAft>
                <a:spcPts val="0"/>
              </a:spcAft>
              <a:buNone/>
            </a:pPr>
            <a:r>
              <a:rPr lang="en-US" sz="1400">
                <a:latin typeface="Roboto Thin"/>
                <a:ea typeface="Roboto Thin"/>
                <a:cs typeface="Roboto Thin"/>
                <a:sym typeface="Roboto Thin"/>
              </a:rPr>
              <a:t>Your modular can also be used to control parameters in you DAW environment with a DC-coupled interface!</a:t>
            </a:r>
            <a:endParaRPr sz="1400">
              <a:latin typeface="Roboto Thin"/>
              <a:ea typeface="Roboto Thin"/>
              <a:cs typeface="Roboto Thin"/>
              <a:sym typeface="Roboto Thin"/>
            </a:endParaRPr>
          </a:p>
        </p:txBody>
      </p:sp>
      <p:pic>
        <p:nvPicPr>
          <p:cNvPr id="260" name="Google Shape;260;p33"/>
          <p:cNvPicPr preferRelativeResize="0"/>
          <p:nvPr/>
        </p:nvPicPr>
        <p:blipFill>
          <a:blip r:embed="rId3">
            <a:alphaModFix/>
          </a:blip>
          <a:stretch>
            <a:fillRect/>
          </a:stretch>
        </p:blipFill>
        <p:spPr>
          <a:xfrm>
            <a:off x="5600126" y="857876"/>
            <a:ext cx="5627850" cy="2439747"/>
          </a:xfrm>
          <a:prstGeom prst="rect">
            <a:avLst/>
          </a:prstGeom>
          <a:noFill/>
          <a:ln>
            <a:noFill/>
          </a:ln>
        </p:spPr>
      </p:pic>
      <p:pic>
        <p:nvPicPr>
          <p:cNvPr id="261" name="Google Shape;261;p33"/>
          <p:cNvPicPr preferRelativeResize="0"/>
          <p:nvPr/>
        </p:nvPicPr>
        <p:blipFill rotWithShape="1">
          <a:blip r:embed="rId4">
            <a:alphaModFix/>
          </a:blip>
          <a:srcRect b="25021" l="10284" r="9115" t="24865"/>
          <a:stretch/>
        </p:blipFill>
        <p:spPr>
          <a:xfrm>
            <a:off x="5098026" y="4063950"/>
            <a:ext cx="6555136" cy="203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Roboto Thin"/>
              <a:buNone/>
            </a:pPr>
            <a:r>
              <a:rPr i="1" lang="en-US">
                <a:latin typeface="Roboto Thin"/>
                <a:ea typeface="Roboto Thin"/>
                <a:cs typeface="Roboto Thin"/>
                <a:sym typeface="Roboto Thin"/>
              </a:rPr>
              <a:t>Agenda</a:t>
            </a:r>
            <a:endParaRPr/>
          </a:p>
        </p:txBody>
      </p:sp>
      <p:sp>
        <p:nvSpPr>
          <p:cNvPr id="108" name="Google Shape;108;p16"/>
          <p:cNvSpPr txBox="1"/>
          <p:nvPr>
            <p:ph idx="1" type="body"/>
          </p:nvPr>
        </p:nvSpPr>
        <p:spPr>
          <a:xfrm>
            <a:off x="838200" y="1604875"/>
            <a:ext cx="5531700" cy="4283400"/>
          </a:xfrm>
          <a:prstGeom prst="rect">
            <a:avLst/>
          </a:prstGeom>
          <a:noFill/>
          <a:ln>
            <a:noFill/>
          </a:ln>
        </p:spPr>
        <p:txBody>
          <a:bodyPr anchorCtr="0" anchor="t" bIns="45700" lIns="91425" spcFirstLastPara="1" rIns="91425" wrap="square" tIns="45700">
            <a:noAutofit/>
          </a:bodyPr>
          <a:lstStyle/>
          <a:p>
            <a:pPr indent="-355600" lvl="0" marL="457200" rtl="0" algn="l">
              <a:spcBef>
                <a:spcPts val="1000"/>
              </a:spcBef>
              <a:spcAft>
                <a:spcPts val="0"/>
              </a:spcAft>
              <a:buSzPts val="2000"/>
              <a:buFont typeface="Roboto Thin"/>
              <a:buChar char="●"/>
            </a:pPr>
            <a:r>
              <a:rPr lang="en-US" sz="2000">
                <a:latin typeface="Roboto Thin"/>
                <a:ea typeface="Roboto Thin"/>
                <a:cs typeface="Roboto Thin"/>
                <a:sym typeface="Roboto Thin"/>
              </a:rPr>
              <a:t>Review</a:t>
            </a:r>
            <a:endParaRPr sz="2000">
              <a:latin typeface="Roboto Thin"/>
              <a:ea typeface="Roboto Thin"/>
              <a:cs typeface="Roboto Thin"/>
              <a:sym typeface="Roboto Thin"/>
            </a:endParaRPr>
          </a:p>
          <a:p>
            <a:pPr indent="-355600" lvl="0" marL="457200" rtl="0" algn="l">
              <a:spcBef>
                <a:spcPts val="1000"/>
              </a:spcBef>
              <a:spcAft>
                <a:spcPts val="0"/>
              </a:spcAft>
              <a:buSzPts val="2000"/>
              <a:buFont typeface="Roboto Thin"/>
              <a:buChar char="●"/>
            </a:pPr>
            <a:r>
              <a:rPr lang="en-US" sz="2000">
                <a:latin typeface="Roboto Thin"/>
                <a:ea typeface="Roboto Thin"/>
                <a:cs typeface="Roboto Thin"/>
                <a:sym typeface="Roboto Thin"/>
              </a:rPr>
              <a:t>Deeper into VCV Rack</a:t>
            </a:r>
            <a:endParaRPr sz="2000">
              <a:latin typeface="Roboto Thin"/>
              <a:ea typeface="Roboto Thin"/>
              <a:cs typeface="Roboto Thin"/>
              <a:sym typeface="Roboto Thin"/>
            </a:endParaRPr>
          </a:p>
          <a:p>
            <a:pPr indent="-355600" lvl="1" marL="914400" rtl="0" algn="l">
              <a:spcBef>
                <a:spcPts val="500"/>
              </a:spcBef>
              <a:spcAft>
                <a:spcPts val="0"/>
              </a:spcAft>
              <a:buSzPts val="2000"/>
              <a:buFont typeface="Roboto Thin"/>
              <a:buChar char="○"/>
            </a:pPr>
            <a:r>
              <a:rPr lang="en-US" sz="2000">
                <a:latin typeface="Roboto Thin"/>
                <a:ea typeface="Roboto Thin"/>
                <a:cs typeface="Roboto Thin"/>
                <a:sym typeface="Roboto Thin"/>
              </a:rPr>
              <a:t>Recording</a:t>
            </a:r>
            <a:endParaRPr sz="2000">
              <a:latin typeface="Roboto Thin"/>
              <a:ea typeface="Roboto Thin"/>
              <a:cs typeface="Roboto Thin"/>
              <a:sym typeface="Roboto Thin"/>
            </a:endParaRPr>
          </a:p>
          <a:p>
            <a:pPr indent="-355600" lvl="1" marL="914400" rtl="0" algn="l">
              <a:spcBef>
                <a:spcPts val="500"/>
              </a:spcBef>
              <a:spcAft>
                <a:spcPts val="0"/>
              </a:spcAft>
              <a:buSzPts val="2000"/>
              <a:buFont typeface="Roboto Thin"/>
              <a:buChar char="○"/>
            </a:pPr>
            <a:r>
              <a:rPr lang="en-US" sz="2000">
                <a:latin typeface="Roboto Thin"/>
                <a:ea typeface="Roboto Thin"/>
                <a:cs typeface="Roboto Thin"/>
                <a:sym typeface="Roboto Thin"/>
              </a:rPr>
              <a:t>MIDI Controller</a:t>
            </a:r>
            <a:endParaRPr sz="2000">
              <a:latin typeface="Roboto Thin"/>
              <a:ea typeface="Roboto Thin"/>
              <a:cs typeface="Roboto Thin"/>
              <a:sym typeface="Roboto Thin"/>
            </a:endParaRPr>
          </a:p>
          <a:p>
            <a:pPr indent="-355600" lvl="1" marL="914400" rtl="0" algn="l">
              <a:spcBef>
                <a:spcPts val="500"/>
              </a:spcBef>
              <a:spcAft>
                <a:spcPts val="0"/>
              </a:spcAft>
              <a:buSzPts val="2000"/>
              <a:buFont typeface="Roboto Thin"/>
              <a:buChar char="○"/>
            </a:pPr>
            <a:r>
              <a:rPr lang="en-US" sz="2000">
                <a:latin typeface="Roboto Thin"/>
                <a:ea typeface="Roboto Thin"/>
                <a:cs typeface="Roboto Thin"/>
                <a:sym typeface="Roboto Thin"/>
              </a:rPr>
              <a:t>VST Plugins</a:t>
            </a:r>
            <a:endParaRPr sz="2000">
              <a:latin typeface="Roboto Thin"/>
              <a:ea typeface="Roboto Thin"/>
              <a:cs typeface="Roboto Thin"/>
              <a:sym typeface="Roboto Thin"/>
            </a:endParaRPr>
          </a:p>
          <a:p>
            <a:pPr indent="-355600" lvl="1" marL="914400" rtl="0" algn="l">
              <a:spcBef>
                <a:spcPts val="500"/>
              </a:spcBef>
              <a:spcAft>
                <a:spcPts val="0"/>
              </a:spcAft>
              <a:buSzPts val="2000"/>
              <a:buFont typeface="Roboto Thin"/>
              <a:buChar char="○"/>
            </a:pPr>
            <a:r>
              <a:rPr lang="en-US" sz="2000">
                <a:latin typeface="Roboto Thin"/>
                <a:ea typeface="Roboto Thin"/>
                <a:cs typeface="Roboto Thin"/>
                <a:sym typeface="Roboto Thin"/>
              </a:rPr>
              <a:t>Installing Plugin Libraries</a:t>
            </a:r>
            <a:endParaRPr sz="2000">
              <a:latin typeface="Roboto Thin"/>
              <a:ea typeface="Roboto Thin"/>
              <a:cs typeface="Roboto Thin"/>
              <a:sym typeface="Roboto Thin"/>
            </a:endParaRPr>
          </a:p>
          <a:p>
            <a:pPr indent="-355600" lvl="1" marL="914400" rtl="0" algn="l">
              <a:spcBef>
                <a:spcPts val="500"/>
              </a:spcBef>
              <a:spcAft>
                <a:spcPts val="0"/>
              </a:spcAft>
              <a:buSzPts val="2000"/>
              <a:buFont typeface="Roboto Thin"/>
              <a:buChar char="○"/>
            </a:pPr>
            <a:r>
              <a:rPr lang="en-US" sz="2000">
                <a:latin typeface="Roboto Thin"/>
                <a:ea typeface="Roboto Thin"/>
                <a:cs typeface="Roboto Thin"/>
                <a:sym typeface="Roboto Thin"/>
              </a:rPr>
              <a:t>Connecting to a DAW</a:t>
            </a:r>
            <a:endParaRPr sz="2000">
              <a:latin typeface="Roboto Thin"/>
              <a:ea typeface="Roboto Thin"/>
              <a:cs typeface="Roboto Thin"/>
              <a:sym typeface="Roboto Thin"/>
            </a:endParaRPr>
          </a:p>
          <a:p>
            <a:pPr indent="-355600" lvl="0" marL="457200" rtl="0" algn="l">
              <a:spcBef>
                <a:spcPts val="1000"/>
              </a:spcBef>
              <a:spcAft>
                <a:spcPts val="0"/>
              </a:spcAft>
              <a:buSzPts val="2000"/>
              <a:buFont typeface="Roboto Thin"/>
              <a:buChar char="●"/>
            </a:pPr>
            <a:r>
              <a:rPr lang="en-US" sz="2000">
                <a:latin typeface="Roboto Thin"/>
                <a:ea typeface="Roboto Thin"/>
                <a:cs typeface="Roboto Thin"/>
                <a:sym typeface="Roboto Thin"/>
              </a:rPr>
              <a:t>Hardware Interfacing</a:t>
            </a:r>
            <a:endParaRPr sz="2000">
              <a:latin typeface="Roboto Thin"/>
              <a:ea typeface="Roboto Thin"/>
              <a:cs typeface="Roboto Thin"/>
              <a:sym typeface="Roboto Thin"/>
            </a:endParaRPr>
          </a:p>
          <a:p>
            <a:pPr indent="-355600" lvl="1" marL="914400" rtl="0" algn="l">
              <a:spcBef>
                <a:spcPts val="500"/>
              </a:spcBef>
              <a:spcAft>
                <a:spcPts val="0"/>
              </a:spcAft>
              <a:buSzPts val="2000"/>
              <a:buFont typeface="Roboto Thin"/>
              <a:buChar char="○"/>
            </a:pPr>
            <a:r>
              <a:rPr lang="en-US" sz="2000">
                <a:latin typeface="Roboto Thin"/>
                <a:ea typeface="Roboto Thin"/>
                <a:cs typeface="Roboto Thin"/>
                <a:sym typeface="Roboto Thin"/>
              </a:rPr>
              <a:t>MIDI</a:t>
            </a:r>
            <a:endParaRPr sz="2000">
              <a:latin typeface="Roboto Thin"/>
              <a:ea typeface="Roboto Thin"/>
              <a:cs typeface="Roboto Thin"/>
              <a:sym typeface="Roboto Thin"/>
            </a:endParaRPr>
          </a:p>
          <a:p>
            <a:pPr indent="-355600" lvl="1" marL="914400" rtl="0" algn="l">
              <a:spcBef>
                <a:spcPts val="500"/>
              </a:spcBef>
              <a:spcAft>
                <a:spcPts val="0"/>
              </a:spcAft>
              <a:buSzPts val="2000"/>
              <a:buFont typeface="Roboto Thin"/>
              <a:buChar char="○"/>
            </a:pPr>
            <a:r>
              <a:rPr lang="en-US" sz="2000">
                <a:latin typeface="Roboto Thin"/>
                <a:ea typeface="Roboto Thin"/>
                <a:cs typeface="Roboto Thin"/>
                <a:sym typeface="Roboto Thin"/>
              </a:rPr>
              <a:t>Audio</a:t>
            </a:r>
            <a:endParaRPr sz="2000">
              <a:latin typeface="Roboto Thin"/>
              <a:ea typeface="Roboto Thin"/>
              <a:cs typeface="Roboto Thin"/>
              <a:sym typeface="Roboto Thin"/>
            </a:endParaRPr>
          </a:p>
          <a:p>
            <a:pPr indent="-355600" lvl="1" marL="914400" rtl="0" algn="l">
              <a:spcBef>
                <a:spcPts val="500"/>
              </a:spcBef>
              <a:spcAft>
                <a:spcPts val="0"/>
              </a:spcAft>
              <a:buSzPts val="2000"/>
              <a:buFont typeface="Roboto Thin"/>
              <a:buChar char="○"/>
            </a:pPr>
            <a:r>
              <a:rPr lang="en-US" sz="2000">
                <a:latin typeface="Roboto Thin"/>
                <a:ea typeface="Roboto Thin"/>
                <a:cs typeface="Roboto Thin"/>
                <a:sym typeface="Roboto Thin"/>
              </a:rPr>
              <a:t>Envelope Following</a:t>
            </a:r>
            <a:endParaRPr sz="2000">
              <a:latin typeface="Roboto Thin"/>
              <a:ea typeface="Roboto Thin"/>
              <a:cs typeface="Roboto Thin"/>
              <a:sym typeface="Roboto Thin"/>
            </a:endParaRPr>
          </a:p>
          <a:p>
            <a:pPr indent="-355600" lvl="1" marL="914400" rtl="0" algn="l">
              <a:spcBef>
                <a:spcPts val="500"/>
              </a:spcBef>
              <a:spcAft>
                <a:spcPts val="0"/>
              </a:spcAft>
              <a:buSzPts val="2000"/>
              <a:buFont typeface="Roboto Thin"/>
              <a:buChar char="○"/>
            </a:pPr>
            <a:r>
              <a:rPr lang="en-US" sz="2000">
                <a:latin typeface="Roboto Thin"/>
                <a:ea typeface="Roboto Thin"/>
                <a:cs typeface="Roboto Thin"/>
                <a:sym typeface="Roboto Thin"/>
              </a:rPr>
              <a:t>CV Tools/Silent Way</a:t>
            </a:r>
            <a:endParaRPr sz="2000">
              <a:latin typeface="Roboto Thin"/>
              <a:ea typeface="Roboto Thin"/>
              <a:cs typeface="Roboto Thin"/>
              <a:sym typeface="Roboto Thin"/>
            </a:endParaRPr>
          </a:p>
          <a:p>
            <a:pPr indent="0" lvl="0" marL="457200" marR="0" rtl="0" algn="l">
              <a:lnSpc>
                <a:spcPct val="90000"/>
              </a:lnSpc>
              <a:spcBef>
                <a:spcPts val="1000"/>
              </a:spcBef>
              <a:spcAft>
                <a:spcPts val="0"/>
              </a:spcAft>
              <a:buNone/>
            </a:pPr>
            <a:r>
              <a:t/>
            </a:r>
            <a:endParaRPr sz="2000">
              <a:latin typeface="Roboto Thin"/>
              <a:ea typeface="Roboto Thin"/>
              <a:cs typeface="Roboto Thin"/>
              <a:sym typeface="Roboto Thin"/>
            </a:endParaRPr>
          </a:p>
        </p:txBody>
      </p:sp>
      <p:sp>
        <p:nvSpPr>
          <p:cNvPr id="109" name="Google Shape;109;p16"/>
          <p:cNvSpPr txBox="1"/>
          <p:nvPr/>
        </p:nvSpPr>
        <p:spPr>
          <a:xfrm>
            <a:off x="6590650" y="1690700"/>
            <a:ext cx="4393800" cy="3969000"/>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1000"/>
              </a:spcBef>
              <a:spcAft>
                <a:spcPts val="0"/>
              </a:spcAft>
              <a:buClr>
                <a:schemeClr val="dk1"/>
              </a:buClr>
              <a:buSzPts val="2000"/>
              <a:buFont typeface="Roboto Thin"/>
              <a:buChar char="●"/>
            </a:pPr>
            <a:r>
              <a:rPr lang="en-US" sz="2000">
                <a:solidFill>
                  <a:schemeClr val="dk1"/>
                </a:solidFill>
                <a:latin typeface="Roboto Thin"/>
                <a:ea typeface="Roboto Thin"/>
                <a:cs typeface="Roboto Thin"/>
                <a:sym typeface="Roboto Thin"/>
              </a:rPr>
              <a:t>Hardware</a:t>
            </a:r>
            <a:endParaRPr sz="2000">
              <a:solidFill>
                <a:schemeClr val="dk1"/>
              </a:solidFill>
              <a:latin typeface="Roboto Thin"/>
              <a:ea typeface="Roboto Thin"/>
              <a:cs typeface="Roboto Thin"/>
              <a:sym typeface="Roboto Thin"/>
            </a:endParaRPr>
          </a:p>
          <a:p>
            <a:pPr indent="-355600" lvl="1" marL="914400" rtl="0" algn="l">
              <a:lnSpc>
                <a:spcPct val="90000"/>
              </a:lnSpc>
              <a:spcBef>
                <a:spcPts val="500"/>
              </a:spcBef>
              <a:spcAft>
                <a:spcPts val="0"/>
              </a:spcAft>
              <a:buClr>
                <a:schemeClr val="dk1"/>
              </a:buClr>
              <a:buSzPts val="2000"/>
              <a:buFont typeface="Roboto Thin"/>
              <a:buChar char="○"/>
            </a:pPr>
            <a:r>
              <a:rPr lang="en-US" sz="2000">
                <a:solidFill>
                  <a:schemeClr val="dk1"/>
                </a:solidFill>
                <a:latin typeface="Roboto Thin"/>
                <a:ea typeface="Roboto Thin"/>
                <a:cs typeface="Roboto Thin"/>
                <a:sym typeface="Roboto Thin"/>
              </a:rPr>
              <a:t>Organizing/Planning a Case</a:t>
            </a:r>
            <a:endParaRPr sz="2000">
              <a:solidFill>
                <a:schemeClr val="dk1"/>
              </a:solidFill>
              <a:latin typeface="Roboto Thin"/>
              <a:ea typeface="Roboto Thin"/>
              <a:cs typeface="Roboto Thin"/>
              <a:sym typeface="Roboto Thin"/>
            </a:endParaRPr>
          </a:p>
          <a:p>
            <a:pPr indent="-355600" lvl="1" marL="914400" rtl="0" algn="l">
              <a:lnSpc>
                <a:spcPct val="90000"/>
              </a:lnSpc>
              <a:spcBef>
                <a:spcPts val="500"/>
              </a:spcBef>
              <a:spcAft>
                <a:spcPts val="0"/>
              </a:spcAft>
              <a:buClr>
                <a:schemeClr val="dk1"/>
              </a:buClr>
              <a:buSzPts val="2000"/>
              <a:buFont typeface="Roboto Thin"/>
              <a:buChar char="○"/>
            </a:pPr>
            <a:r>
              <a:rPr lang="en-US" sz="2000">
                <a:solidFill>
                  <a:schemeClr val="dk1"/>
                </a:solidFill>
                <a:latin typeface="Roboto Thin"/>
                <a:ea typeface="Roboto Thin"/>
                <a:cs typeface="Roboto Thin"/>
                <a:sym typeface="Roboto Thin"/>
              </a:rPr>
              <a:t>Compositional Goals/Paradigms</a:t>
            </a:r>
            <a:endParaRPr sz="2000">
              <a:solidFill>
                <a:schemeClr val="dk1"/>
              </a:solidFill>
              <a:latin typeface="Roboto Thin"/>
              <a:ea typeface="Roboto Thin"/>
              <a:cs typeface="Roboto Thin"/>
              <a:sym typeface="Roboto Thin"/>
            </a:endParaRPr>
          </a:p>
          <a:p>
            <a:pPr indent="-355600" lvl="1" marL="914400" rtl="0" algn="l">
              <a:lnSpc>
                <a:spcPct val="90000"/>
              </a:lnSpc>
              <a:spcBef>
                <a:spcPts val="500"/>
              </a:spcBef>
              <a:spcAft>
                <a:spcPts val="0"/>
              </a:spcAft>
              <a:buClr>
                <a:schemeClr val="dk1"/>
              </a:buClr>
              <a:buSzPts val="2000"/>
              <a:buFont typeface="Roboto Thin"/>
              <a:buChar char="○"/>
            </a:pPr>
            <a:r>
              <a:rPr lang="en-US" sz="2000">
                <a:solidFill>
                  <a:schemeClr val="dk1"/>
                </a:solidFill>
                <a:latin typeface="Roboto Thin"/>
                <a:ea typeface="Roboto Thin"/>
                <a:cs typeface="Roboto Thin"/>
                <a:sym typeface="Roboto Thin"/>
              </a:rPr>
              <a:t>Connectivity/Interfacing</a:t>
            </a:r>
            <a:endParaRPr sz="2000">
              <a:solidFill>
                <a:schemeClr val="dk1"/>
              </a:solidFill>
              <a:latin typeface="Roboto Thin"/>
              <a:ea typeface="Roboto Thin"/>
              <a:cs typeface="Roboto Thin"/>
              <a:sym typeface="Roboto Thin"/>
            </a:endParaRPr>
          </a:p>
          <a:p>
            <a:pPr indent="-355600" lvl="1" marL="914400" rtl="0" algn="l">
              <a:lnSpc>
                <a:spcPct val="90000"/>
              </a:lnSpc>
              <a:spcBef>
                <a:spcPts val="500"/>
              </a:spcBef>
              <a:spcAft>
                <a:spcPts val="0"/>
              </a:spcAft>
              <a:buClr>
                <a:schemeClr val="dk1"/>
              </a:buClr>
              <a:buSzPts val="2000"/>
              <a:buFont typeface="Roboto Thin"/>
              <a:buChar char="○"/>
            </a:pPr>
            <a:r>
              <a:rPr lang="en-US" sz="2000">
                <a:solidFill>
                  <a:schemeClr val="dk1"/>
                </a:solidFill>
                <a:latin typeface="Roboto Thin"/>
                <a:ea typeface="Roboto Thin"/>
                <a:cs typeface="Roboto Thin"/>
                <a:sym typeface="Roboto Thin"/>
              </a:rPr>
              <a:t>ModularGrid</a:t>
            </a:r>
            <a:endParaRPr sz="2000">
              <a:solidFill>
                <a:schemeClr val="dk1"/>
              </a:solidFill>
              <a:latin typeface="Roboto Thin"/>
              <a:ea typeface="Roboto Thin"/>
              <a:cs typeface="Roboto Thin"/>
              <a:sym typeface="Roboto Thin"/>
            </a:endParaRPr>
          </a:p>
          <a:p>
            <a:pPr indent="-355600" lvl="1" marL="914400" rtl="0" algn="l">
              <a:lnSpc>
                <a:spcPct val="90000"/>
              </a:lnSpc>
              <a:spcBef>
                <a:spcPts val="500"/>
              </a:spcBef>
              <a:spcAft>
                <a:spcPts val="0"/>
              </a:spcAft>
              <a:buClr>
                <a:schemeClr val="dk1"/>
              </a:buClr>
              <a:buSzPts val="2000"/>
              <a:buFont typeface="Roboto Thin"/>
              <a:buChar char="○"/>
            </a:pPr>
            <a:r>
              <a:rPr lang="en-US" sz="2000">
                <a:solidFill>
                  <a:schemeClr val="dk1"/>
                </a:solidFill>
                <a:latin typeface="Roboto Thin"/>
                <a:ea typeface="Roboto Thin"/>
                <a:cs typeface="Roboto Thin"/>
                <a:sym typeface="Roboto Thin"/>
              </a:rPr>
              <a:t>Semi-Modular</a:t>
            </a:r>
            <a:endParaRPr sz="2000">
              <a:solidFill>
                <a:schemeClr val="dk1"/>
              </a:solidFill>
              <a:latin typeface="Roboto Thin"/>
              <a:ea typeface="Roboto Thin"/>
              <a:cs typeface="Roboto Thin"/>
              <a:sym typeface="Roboto Thin"/>
            </a:endParaRPr>
          </a:p>
          <a:p>
            <a:pPr indent="-355600" lvl="0" marL="457200" rtl="0" algn="l">
              <a:lnSpc>
                <a:spcPct val="90000"/>
              </a:lnSpc>
              <a:spcBef>
                <a:spcPts val="1000"/>
              </a:spcBef>
              <a:spcAft>
                <a:spcPts val="0"/>
              </a:spcAft>
              <a:buClr>
                <a:schemeClr val="dk1"/>
              </a:buClr>
              <a:buSzPts val="2000"/>
              <a:buFont typeface="Roboto Thin"/>
              <a:buChar char="●"/>
            </a:pPr>
            <a:r>
              <a:rPr lang="en-US" sz="2000">
                <a:solidFill>
                  <a:schemeClr val="dk1"/>
                </a:solidFill>
                <a:latin typeface="Roboto Thin"/>
                <a:ea typeface="Roboto Thin"/>
                <a:cs typeface="Roboto Thin"/>
                <a:sym typeface="Roboto Thin"/>
              </a:rPr>
              <a:t>Other Possibilities</a:t>
            </a:r>
            <a:endParaRPr sz="2000">
              <a:solidFill>
                <a:schemeClr val="dk1"/>
              </a:solidFill>
              <a:latin typeface="Roboto Thin"/>
              <a:ea typeface="Roboto Thin"/>
              <a:cs typeface="Roboto Thin"/>
              <a:sym typeface="Roboto Thin"/>
            </a:endParaRPr>
          </a:p>
          <a:p>
            <a:pPr indent="-355600" lvl="1" marL="914400" rtl="0" algn="l">
              <a:lnSpc>
                <a:spcPct val="90000"/>
              </a:lnSpc>
              <a:spcBef>
                <a:spcPts val="500"/>
              </a:spcBef>
              <a:spcAft>
                <a:spcPts val="0"/>
              </a:spcAft>
              <a:buClr>
                <a:schemeClr val="dk1"/>
              </a:buClr>
              <a:buSzPts val="2000"/>
              <a:buFont typeface="Roboto Thin"/>
              <a:buChar char="○"/>
            </a:pPr>
            <a:r>
              <a:rPr lang="en-US" sz="2000">
                <a:solidFill>
                  <a:schemeClr val="dk1"/>
                </a:solidFill>
                <a:latin typeface="Roboto Thin"/>
                <a:ea typeface="Roboto Thin"/>
                <a:cs typeface="Roboto Thin"/>
                <a:sym typeface="Roboto Thin"/>
              </a:rPr>
              <a:t>Max/MSP</a:t>
            </a:r>
            <a:endParaRPr sz="2000">
              <a:solidFill>
                <a:schemeClr val="dk1"/>
              </a:solidFill>
              <a:latin typeface="Roboto Thin"/>
              <a:ea typeface="Roboto Thin"/>
              <a:cs typeface="Roboto Thin"/>
              <a:sym typeface="Roboto Thin"/>
            </a:endParaRPr>
          </a:p>
          <a:p>
            <a:pPr indent="-355600" lvl="1" marL="914400" rtl="0" algn="l">
              <a:lnSpc>
                <a:spcPct val="90000"/>
              </a:lnSpc>
              <a:spcBef>
                <a:spcPts val="500"/>
              </a:spcBef>
              <a:spcAft>
                <a:spcPts val="0"/>
              </a:spcAft>
              <a:buClr>
                <a:schemeClr val="dk1"/>
              </a:buClr>
              <a:buSzPts val="2000"/>
              <a:buFont typeface="Roboto Thin"/>
              <a:buChar char="○"/>
            </a:pPr>
            <a:r>
              <a:rPr lang="en-US" sz="2000">
                <a:solidFill>
                  <a:schemeClr val="dk1"/>
                </a:solidFill>
                <a:latin typeface="Roboto Thin"/>
                <a:ea typeface="Roboto Thin"/>
                <a:cs typeface="Roboto Thin"/>
                <a:sym typeface="Roboto Thin"/>
              </a:rPr>
              <a:t>DAWs</a:t>
            </a:r>
            <a:endParaRPr sz="2000">
              <a:solidFill>
                <a:schemeClr val="dk1"/>
              </a:solidFill>
              <a:latin typeface="Roboto Thin"/>
              <a:ea typeface="Roboto Thin"/>
              <a:cs typeface="Roboto Thin"/>
              <a:sym typeface="Roboto Th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5" name="Shape 265"/>
        <p:cNvGrpSpPr/>
        <p:nvPr/>
      </p:nvGrpSpPr>
      <p:grpSpPr>
        <a:xfrm>
          <a:off x="0" y="0"/>
          <a:ext cx="0" cy="0"/>
          <a:chOff x="0" y="0"/>
          <a:chExt cx="0" cy="0"/>
        </a:xfrm>
      </p:grpSpPr>
      <p:sp>
        <p:nvSpPr>
          <p:cNvPr id="266" name="Google Shape;266;p34"/>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Hardware Interfacing: MIDI</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267" name="Google Shape;267;p34"/>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8" name="Google Shape;268;p34"/>
          <p:cNvSpPr txBox="1"/>
          <p:nvPr>
            <p:ph idx="1" type="body"/>
          </p:nvPr>
        </p:nvSpPr>
        <p:spPr>
          <a:xfrm>
            <a:off x="648929" y="1673225"/>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i="1" lang="en-US" sz="1600">
                <a:latin typeface="Roboto Thin"/>
                <a:ea typeface="Roboto Thin"/>
                <a:cs typeface="Roboto Thin"/>
                <a:sym typeface="Roboto Thin"/>
              </a:rPr>
              <a:t>MIDI</a:t>
            </a:r>
            <a:r>
              <a:rPr lang="en-US" sz="1600">
                <a:latin typeface="Roboto Thin"/>
                <a:ea typeface="Roboto Thin"/>
                <a:cs typeface="Roboto Thin"/>
                <a:sym typeface="Roboto Thin"/>
              </a:rPr>
              <a:t>, or the </a:t>
            </a:r>
            <a:r>
              <a:rPr i="1" lang="en-US" sz="1600">
                <a:latin typeface="Roboto Thin"/>
                <a:ea typeface="Roboto Thin"/>
                <a:cs typeface="Roboto Thin"/>
                <a:sym typeface="Roboto Thin"/>
              </a:rPr>
              <a:t>Musical Instrument Digital Interface</a:t>
            </a:r>
            <a:r>
              <a:rPr lang="en-US" sz="1600">
                <a:latin typeface="Roboto Thin"/>
                <a:ea typeface="Roboto Thin"/>
                <a:cs typeface="Roboto Thin"/>
                <a:sym typeface="Roboto Thin"/>
              </a:rPr>
              <a:t>, is a “protocol” (aka “communication language”) for electronic instruments to send information - clocks, note data, gates etc. - between each other.  </a:t>
            </a:r>
            <a:endParaRPr sz="1600">
              <a:latin typeface="Roboto Thin"/>
              <a:ea typeface="Roboto Thin"/>
              <a:cs typeface="Roboto Thin"/>
              <a:sym typeface="Roboto Thin"/>
            </a:endParaRPr>
          </a:p>
          <a:p>
            <a:pPr indent="0" lvl="0" marL="0" rtl="0" algn="l">
              <a:spcBef>
                <a:spcPts val="1000"/>
              </a:spcBef>
              <a:spcAft>
                <a:spcPts val="0"/>
              </a:spcAft>
              <a:buNone/>
            </a:pPr>
            <a:r>
              <a:rPr lang="en-US" sz="1600">
                <a:latin typeface="Roboto Thin"/>
                <a:ea typeface="Roboto Thin"/>
                <a:cs typeface="Roboto Thin"/>
                <a:sym typeface="Roboto Thin"/>
              </a:rPr>
              <a:t>MIDI can be used to sync devices together so that clocks run at the same rate, or to use a keyboard to control note data for another device, and more!</a:t>
            </a:r>
            <a:endParaRPr sz="1600">
              <a:latin typeface="Roboto Thin"/>
              <a:ea typeface="Roboto Thin"/>
              <a:cs typeface="Roboto Thin"/>
              <a:sym typeface="Roboto Thin"/>
            </a:endParaRPr>
          </a:p>
          <a:p>
            <a:pPr indent="0" lvl="0" marL="0" rtl="0" algn="l">
              <a:spcBef>
                <a:spcPts val="1000"/>
              </a:spcBef>
              <a:spcAft>
                <a:spcPts val="0"/>
              </a:spcAft>
              <a:buNone/>
            </a:pPr>
            <a:r>
              <a:rPr i="1" lang="en-US" sz="1600">
                <a:latin typeface="Roboto Thin"/>
                <a:ea typeface="Roboto Thin"/>
                <a:cs typeface="Roboto Thin"/>
                <a:sym typeface="Roboto Thin"/>
              </a:rPr>
              <a:t>MIDI-to-CV modules</a:t>
            </a:r>
            <a:r>
              <a:rPr lang="en-US" sz="1600">
                <a:latin typeface="Roboto Thin"/>
                <a:ea typeface="Roboto Thin"/>
                <a:cs typeface="Roboto Thin"/>
                <a:sym typeface="Roboto Thin"/>
              </a:rPr>
              <a:t> receive MIDI data from another device and create CV for use in the modular system.</a:t>
            </a:r>
            <a:endParaRPr sz="1600">
              <a:latin typeface="Roboto Thin"/>
              <a:ea typeface="Roboto Thin"/>
              <a:cs typeface="Roboto Thin"/>
              <a:sym typeface="Roboto Thin"/>
            </a:endParaRPr>
          </a:p>
          <a:p>
            <a:pPr indent="0" lvl="0" marL="0" rtl="0" algn="l">
              <a:spcBef>
                <a:spcPts val="1000"/>
              </a:spcBef>
              <a:spcAft>
                <a:spcPts val="0"/>
              </a:spcAft>
              <a:buNone/>
            </a:pPr>
            <a:r>
              <a:rPr i="1" lang="en-US" sz="1600">
                <a:latin typeface="Roboto Thin"/>
                <a:ea typeface="Roboto Thin"/>
                <a:cs typeface="Roboto Thin"/>
                <a:sym typeface="Roboto Thin"/>
              </a:rPr>
              <a:t>CV-to-MIDI </a:t>
            </a:r>
            <a:r>
              <a:rPr lang="en-US" sz="1600">
                <a:latin typeface="Roboto Thin"/>
                <a:ea typeface="Roboto Thin"/>
                <a:cs typeface="Roboto Thin"/>
                <a:sym typeface="Roboto Thin"/>
              </a:rPr>
              <a:t>modules are used to convert control data from a modular synthesizer into digital information for controlling a destination device.</a:t>
            </a:r>
            <a:endParaRPr sz="1600">
              <a:latin typeface="Roboto Thin"/>
              <a:ea typeface="Roboto Thin"/>
              <a:cs typeface="Roboto Thin"/>
              <a:sym typeface="Roboto Thin"/>
            </a:endParaRPr>
          </a:p>
        </p:txBody>
      </p:sp>
      <p:pic>
        <p:nvPicPr>
          <p:cNvPr id="269" name="Google Shape;269;p34"/>
          <p:cNvPicPr preferRelativeResize="0"/>
          <p:nvPr/>
        </p:nvPicPr>
        <p:blipFill>
          <a:blip r:embed="rId3">
            <a:alphaModFix/>
          </a:blip>
          <a:stretch>
            <a:fillRect/>
          </a:stretch>
        </p:blipFill>
        <p:spPr>
          <a:xfrm>
            <a:off x="4986225" y="364900"/>
            <a:ext cx="3396824" cy="2295150"/>
          </a:xfrm>
          <a:prstGeom prst="rect">
            <a:avLst/>
          </a:prstGeom>
          <a:noFill/>
          <a:ln>
            <a:noFill/>
          </a:ln>
        </p:spPr>
      </p:pic>
      <p:pic>
        <p:nvPicPr>
          <p:cNvPr id="270" name="Google Shape;270;p34"/>
          <p:cNvPicPr preferRelativeResize="0"/>
          <p:nvPr/>
        </p:nvPicPr>
        <p:blipFill>
          <a:blip r:embed="rId4">
            <a:alphaModFix/>
          </a:blip>
          <a:stretch>
            <a:fillRect/>
          </a:stretch>
        </p:blipFill>
        <p:spPr>
          <a:xfrm>
            <a:off x="5559250" y="3505419"/>
            <a:ext cx="5709600" cy="2983275"/>
          </a:xfrm>
          <a:prstGeom prst="rect">
            <a:avLst/>
          </a:prstGeom>
          <a:noFill/>
          <a:ln>
            <a:noFill/>
          </a:ln>
        </p:spPr>
      </p:pic>
      <p:pic>
        <p:nvPicPr>
          <p:cNvPr id="271" name="Google Shape;271;p34"/>
          <p:cNvPicPr preferRelativeResize="0"/>
          <p:nvPr/>
        </p:nvPicPr>
        <p:blipFill>
          <a:blip r:embed="rId5">
            <a:alphaModFix/>
          </a:blip>
          <a:stretch>
            <a:fillRect/>
          </a:stretch>
        </p:blipFill>
        <p:spPr>
          <a:xfrm>
            <a:off x="8636175" y="159050"/>
            <a:ext cx="3125550" cy="312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5" name="Shape 275"/>
        <p:cNvGrpSpPr/>
        <p:nvPr/>
      </p:nvGrpSpPr>
      <p:grpSpPr>
        <a:xfrm>
          <a:off x="0" y="0"/>
          <a:ext cx="0" cy="0"/>
          <a:chOff x="0" y="0"/>
          <a:chExt cx="0" cy="0"/>
        </a:xfrm>
      </p:grpSpPr>
      <p:sp>
        <p:nvSpPr>
          <p:cNvPr id="276" name="Google Shape;276;p35"/>
          <p:cNvSpPr txBox="1"/>
          <p:nvPr>
            <p:ph type="title"/>
          </p:nvPr>
        </p:nvSpPr>
        <p:spPr>
          <a:xfrm>
            <a:off x="648929" y="25501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Hardware Interfacing: </a:t>
            </a:r>
            <a:r>
              <a:rPr lang="en-US" sz="3600">
                <a:latin typeface="Roboto Thin"/>
                <a:ea typeface="Roboto Thin"/>
                <a:cs typeface="Roboto Thin"/>
                <a:sym typeface="Roboto Thin"/>
              </a:rPr>
              <a:t>Clock Sync</a:t>
            </a:r>
            <a:endParaRPr sz="3600">
              <a:latin typeface="Roboto Thin"/>
              <a:ea typeface="Roboto Thin"/>
              <a:cs typeface="Roboto Thin"/>
              <a:sym typeface="Roboto Thin"/>
            </a:endParaRPr>
          </a:p>
        </p:txBody>
      </p:sp>
      <p:sp>
        <p:nvSpPr>
          <p:cNvPr id="277" name="Google Shape;277;p35"/>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8" name="Google Shape;278;p35"/>
          <p:cNvSpPr txBox="1"/>
          <p:nvPr>
            <p:ph idx="1" type="body"/>
          </p:nvPr>
        </p:nvSpPr>
        <p:spPr>
          <a:xfrm>
            <a:off x="648929" y="1984425"/>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i="1" lang="en-US" sz="1800">
                <a:latin typeface="Roboto Thin"/>
                <a:ea typeface="Roboto Thin"/>
                <a:cs typeface="Roboto Thin"/>
                <a:sym typeface="Roboto Thin"/>
              </a:rPr>
              <a:t>MIDI-to-CV: </a:t>
            </a:r>
            <a:r>
              <a:rPr lang="en-US" sz="1400">
                <a:latin typeface="Roboto Thin"/>
                <a:ea typeface="Roboto Thin"/>
                <a:cs typeface="Roboto Thin"/>
                <a:sym typeface="Roboto Thin"/>
              </a:rPr>
              <a:t>Computer or Other synthesizer as leader, modular as follower</a:t>
            </a:r>
            <a:endParaRPr sz="1400">
              <a:latin typeface="Roboto Thin"/>
              <a:ea typeface="Roboto Thin"/>
              <a:cs typeface="Roboto Thin"/>
              <a:sym typeface="Roboto Thin"/>
            </a:endParaRPr>
          </a:p>
          <a:p>
            <a:pPr indent="0" lvl="0" marL="0" rtl="0" algn="l">
              <a:spcBef>
                <a:spcPts val="1000"/>
              </a:spcBef>
              <a:spcAft>
                <a:spcPts val="0"/>
              </a:spcAft>
              <a:buNone/>
            </a:pPr>
            <a:r>
              <a:rPr i="1" lang="en-US" sz="1800">
                <a:latin typeface="Roboto Thin"/>
                <a:ea typeface="Roboto Thin"/>
                <a:cs typeface="Roboto Thin"/>
                <a:sym typeface="Roboto Thin"/>
              </a:rPr>
              <a:t>CV-to-MIDI:</a:t>
            </a:r>
            <a:r>
              <a:rPr i="1" lang="en-US" sz="1800">
                <a:latin typeface="Roboto Thin"/>
                <a:ea typeface="Roboto Thin"/>
                <a:cs typeface="Roboto Thin"/>
                <a:sym typeface="Roboto Thin"/>
              </a:rPr>
              <a:t> </a:t>
            </a:r>
            <a:r>
              <a:rPr lang="en-US" sz="1400">
                <a:latin typeface="Roboto Thin"/>
                <a:ea typeface="Roboto Thin"/>
                <a:cs typeface="Roboto Thin"/>
                <a:sym typeface="Roboto Thin"/>
              </a:rPr>
              <a:t>Modular as Leader, Other Gear Follows</a:t>
            </a:r>
            <a:endParaRPr sz="1400">
              <a:latin typeface="Roboto Thin"/>
              <a:ea typeface="Roboto Thin"/>
              <a:cs typeface="Roboto Thin"/>
              <a:sym typeface="Roboto Thin"/>
            </a:endParaRPr>
          </a:p>
          <a:p>
            <a:pPr indent="0" lvl="0" marL="0" rtl="0" algn="l">
              <a:spcBef>
                <a:spcPts val="1000"/>
              </a:spcBef>
              <a:spcAft>
                <a:spcPts val="0"/>
              </a:spcAft>
              <a:buNone/>
            </a:pPr>
            <a:r>
              <a:rPr i="1" lang="en-US" sz="1800">
                <a:latin typeface="Roboto Thin"/>
                <a:ea typeface="Roboto Thin"/>
                <a:cs typeface="Roboto Thin"/>
                <a:sym typeface="Roboto Thin"/>
              </a:rPr>
              <a:t>DC-coupled Interfaces</a:t>
            </a:r>
            <a:r>
              <a:rPr lang="en-US" sz="1800">
                <a:latin typeface="Roboto Thin"/>
                <a:ea typeface="Roboto Thin"/>
                <a:cs typeface="Roboto Thin"/>
                <a:sym typeface="Roboto Thin"/>
              </a:rPr>
              <a:t>: </a:t>
            </a:r>
            <a:r>
              <a:rPr lang="en-US" sz="1400">
                <a:latin typeface="Roboto Thin"/>
                <a:ea typeface="Roboto Thin"/>
                <a:cs typeface="Roboto Thin"/>
                <a:sym typeface="Roboto Thin"/>
              </a:rPr>
              <a:t>allow either device (computer or modular) to be leader/follower</a:t>
            </a:r>
            <a:endParaRPr sz="1400">
              <a:latin typeface="Roboto Thin"/>
              <a:ea typeface="Roboto Thin"/>
              <a:cs typeface="Roboto Thin"/>
              <a:sym typeface="Roboto Thin"/>
            </a:endParaRPr>
          </a:p>
          <a:p>
            <a:pPr indent="0" lvl="0" marL="0" rtl="0" algn="l">
              <a:spcBef>
                <a:spcPts val="1000"/>
              </a:spcBef>
              <a:spcAft>
                <a:spcPts val="0"/>
              </a:spcAft>
              <a:buNone/>
            </a:pPr>
            <a:r>
              <a:rPr i="1" lang="en-US" sz="1800">
                <a:latin typeface="Roboto Thin"/>
                <a:ea typeface="Roboto Thin"/>
                <a:cs typeface="Roboto Thin"/>
                <a:sym typeface="Roboto Thin"/>
              </a:rPr>
              <a:t>Start/Stop</a:t>
            </a:r>
            <a:r>
              <a:rPr lang="en-US" sz="1800">
                <a:latin typeface="Roboto Thin"/>
                <a:ea typeface="Roboto Thin"/>
                <a:cs typeface="Roboto Thin"/>
                <a:sym typeface="Roboto Thin"/>
              </a:rPr>
              <a:t>: </a:t>
            </a:r>
            <a:r>
              <a:rPr lang="en-US" sz="1400">
                <a:latin typeface="Roboto Thin"/>
                <a:ea typeface="Roboto Thin"/>
                <a:cs typeface="Roboto Thin"/>
                <a:sym typeface="Roboto Thin"/>
              </a:rPr>
              <a:t>A trigger which indicates the clock should begin/stop.</a:t>
            </a:r>
            <a:endParaRPr sz="1400">
              <a:latin typeface="Roboto Thin"/>
              <a:ea typeface="Roboto Thin"/>
              <a:cs typeface="Roboto Thin"/>
              <a:sym typeface="Roboto Thin"/>
            </a:endParaRPr>
          </a:p>
          <a:p>
            <a:pPr indent="0" lvl="0" marL="0" rtl="0" algn="l">
              <a:spcBef>
                <a:spcPts val="1000"/>
              </a:spcBef>
              <a:spcAft>
                <a:spcPts val="0"/>
              </a:spcAft>
              <a:buNone/>
            </a:pPr>
            <a:r>
              <a:rPr i="1" lang="en-US" sz="1800">
                <a:latin typeface="Roboto Thin"/>
                <a:ea typeface="Roboto Thin"/>
                <a:cs typeface="Roboto Thin"/>
                <a:sym typeface="Roboto Thin"/>
              </a:rPr>
              <a:t>Run</a:t>
            </a:r>
            <a:r>
              <a:rPr lang="en-US" sz="1800">
                <a:latin typeface="Roboto Thin"/>
                <a:ea typeface="Roboto Thin"/>
                <a:cs typeface="Roboto Thin"/>
                <a:sym typeface="Roboto Thin"/>
              </a:rPr>
              <a:t>: </a:t>
            </a:r>
            <a:r>
              <a:rPr lang="en-US" sz="1400">
                <a:latin typeface="Roboto Thin"/>
                <a:ea typeface="Roboto Thin"/>
                <a:cs typeface="Roboto Thin"/>
                <a:sym typeface="Roboto Thin"/>
              </a:rPr>
              <a:t>A gate which indicates the clock should be running.</a:t>
            </a:r>
            <a:endParaRPr sz="1400">
              <a:latin typeface="Roboto Thin"/>
              <a:ea typeface="Roboto Thin"/>
              <a:cs typeface="Roboto Thin"/>
              <a:sym typeface="Roboto Thin"/>
            </a:endParaRPr>
          </a:p>
          <a:p>
            <a:pPr indent="0" lvl="0" marL="0" rtl="0" algn="l">
              <a:spcBef>
                <a:spcPts val="1000"/>
              </a:spcBef>
              <a:spcAft>
                <a:spcPts val="0"/>
              </a:spcAft>
              <a:buNone/>
            </a:pPr>
            <a:r>
              <a:rPr i="1" lang="en-US" sz="1800">
                <a:latin typeface="Roboto Thin"/>
                <a:ea typeface="Roboto Thin"/>
                <a:cs typeface="Roboto Thin"/>
                <a:sym typeface="Roboto Thin"/>
              </a:rPr>
              <a:t>Reset</a:t>
            </a:r>
            <a:r>
              <a:rPr lang="en-US" sz="1800">
                <a:latin typeface="Roboto Thin"/>
                <a:ea typeface="Roboto Thin"/>
                <a:cs typeface="Roboto Thin"/>
                <a:sym typeface="Roboto Thin"/>
              </a:rPr>
              <a:t>: </a:t>
            </a:r>
            <a:r>
              <a:rPr lang="en-US" sz="1400">
                <a:latin typeface="Roboto Thin"/>
                <a:ea typeface="Roboto Thin"/>
                <a:cs typeface="Roboto Thin"/>
                <a:sym typeface="Roboto Thin"/>
              </a:rPr>
              <a:t>A trigger which indicates the start of the bar</a:t>
            </a:r>
            <a:endParaRPr sz="1400">
              <a:latin typeface="Roboto Thin"/>
              <a:ea typeface="Roboto Thin"/>
              <a:cs typeface="Roboto Thin"/>
              <a:sym typeface="Roboto Thin"/>
            </a:endParaRPr>
          </a:p>
          <a:p>
            <a:pPr indent="0" lvl="0" marL="0" rtl="0" algn="l">
              <a:spcBef>
                <a:spcPts val="1000"/>
              </a:spcBef>
              <a:spcAft>
                <a:spcPts val="0"/>
              </a:spcAft>
              <a:buNone/>
            </a:pPr>
            <a:r>
              <a:rPr i="1" lang="en-US" sz="1800">
                <a:latin typeface="Roboto Thin"/>
                <a:ea typeface="Roboto Thin"/>
                <a:cs typeface="Roboto Thin"/>
                <a:sym typeface="Roboto Thin"/>
              </a:rPr>
              <a:t>Clock</a:t>
            </a:r>
            <a:r>
              <a:rPr lang="en-US" sz="1800">
                <a:latin typeface="Roboto Thin"/>
                <a:ea typeface="Roboto Thin"/>
                <a:cs typeface="Roboto Thin"/>
                <a:sym typeface="Roboto Thin"/>
              </a:rPr>
              <a:t>: </a:t>
            </a:r>
            <a:r>
              <a:rPr lang="en-US" sz="1400">
                <a:latin typeface="Roboto Thin"/>
                <a:ea typeface="Roboto Thin"/>
                <a:cs typeface="Roboto Thin"/>
                <a:sym typeface="Roboto Thin"/>
              </a:rPr>
              <a:t>A repetitive pulse which drives other devices.</a:t>
            </a:r>
            <a:endParaRPr sz="1400">
              <a:latin typeface="Roboto Thin"/>
              <a:ea typeface="Roboto Thin"/>
              <a:cs typeface="Roboto Thin"/>
              <a:sym typeface="Roboto Thin"/>
            </a:endParaRPr>
          </a:p>
        </p:txBody>
      </p:sp>
      <p:pic>
        <p:nvPicPr>
          <p:cNvPr id="279" name="Google Shape;279;p35"/>
          <p:cNvPicPr preferRelativeResize="0"/>
          <p:nvPr/>
        </p:nvPicPr>
        <p:blipFill>
          <a:blip r:embed="rId3">
            <a:alphaModFix/>
          </a:blip>
          <a:stretch>
            <a:fillRect/>
          </a:stretch>
        </p:blipFill>
        <p:spPr>
          <a:xfrm>
            <a:off x="4700313" y="552012"/>
            <a:ext cx="7427473" cy="57539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83" name="Shape 283"/>
        <p:cNvGrpSpPr/>
        <p:nvPr/>
      </p:nvGrpSpPr>
      <p:grpSpPr>
        <a:xfrm>
          <a:off x="0" y="0"/>
          <a:ext cx="0" cy="0"/>
          <a:chOff x="0" y="0"/>
          <a:chExt cx="0" cy="0"/>
        </a:xfrm>
      </p:grpSpPr>
      <p:sp>
        <p:nvSpPr>
          <p:cNvPr id="284" name="Google Shape;284;p36"/>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Envelope Followers</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285" name="Google Shape;285;p36"/>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6" name="Google Shape;286;p36"/>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i="1" lang="en-US" sz="1700">
                <a:latin typeface="Roboto Thin"/>
                <a:ea typeface="Roboto Thin"/>
                <a:cs typeface="Roboto Thin"/>
                <a:sym typeface="Roboto Thin"/>
              </a:rPr>
              <a:t>Envelope Followers</a:t>
            </a:r>
            <a:r>
              <a:rPr lang="en-US" sz="1700">
                <a:latin typeface="Roboto Thin"/>
                <a:ea typeface="Roboto Thin"/>
                <a:cs typeface="Roboto Thin"/>
                <a:sym typeface="Roboto Thin"/>
              </a:rPr>
              <a:t> extract a "volume envelope" from an audio signal, i.e. a voltage contour which rises as the input audio signal gets louder and falls as the output audio signal decreases.</a:t>
            </a:r>
            <a:endParaRPr sz="1700">
              <a:latin typeface="Roboto Thin"/>
              <a:ea typeface="Roboto Thin"/>
              <a:cs typeface="Roboto Thin"/>
              <a:sym typeface="Roboto Thin"/>
            </a:endParaRPr>
          </a:p>
          <a:p>
            <a:pPr indent="0" lvl="0" marL="0" rtl="0" algn="l">
              <a:spcBef>
                <a:spcPts val="1000"/>
              </a:spcBef>
              <a:spcAft>
                <a:spcPts val="0"/>
              </a:spcAft>
              <a:buNone/>
            </a:pPr>
            <a:r>
              <a:rPr lang="en-US" sz="1700">
                <a:latin typeface="Roboto Thin"/>
                <a:ea typeface="Roboto Thin"/>
                <a:cs typeface="Roboto Thin"/>
                <a:sym typeface="Roboto Thin"/>
              </a:rPr>
              <a:t>Sending an external audio source into an envelope follower can be an interesting strategy for using the intensity of one audio source, like the human voice, to control the parameters of a synthesis chain.</a:t>
            </a:r>
            <a:endParaRPr sz="1700">
              <a:latin typeface="Roboto Thin"/>
              <a:ea typeface="Roboto Thin"/>
              <a:cs typeface="Roboto Thin"/>
              <a:sym typeface="Roboto Thin"/>
            </a:endParaRPr>
          </a:p>
          <a:p>
            <a:pPr indent="0" lvl="0" marL="0" rtl="0" algn="l">
              <a:spcBef>
                <a:spcPts val="1000"/>
              </a:spcBef>
              <a:spcAft>
                <a:spcPts val="0"/>
              </a:spcAft>
              <a:buNone/>
            </a:pPr>
            <a:r>
              <a:rPr lang="en-US" sz="1700">
                <a:latin typeface="Roboto Thin"/>
                <a:ea typeface="Roboto Thin"/>
                <a:cs typeface="Roboto Thin"/>
                <a:sym typeface="Roboto Thin"/>
              </a:rPr>
              <a:t>Instead of using an envelope generator to control the loudness of another sound, the loudness of a sound creates the envelope!</a:t>
            </a:r>
            <a:endParaRPr sz="1700">
              <a:latin typeface="Roboto Thin"/>
              <a:ea typeface="Roboto Thin"/>
              <a:cs typeface="Roboto Thin"/>
              <a:sym typeface="Roboto Thin"/>
            </a:endParaRPr>
          </a:p>
        </p:txBody>
      </p:sp>
      <p:pic>
        <p:nvPicPr>
          <p:cNvPr id="287" name="Google Shape;287;p36"/>
          <p:cNvPicPr preferRelativeResize="0"/>
          <p:nvPr/>
        </p:nvPicPr>
        <p:blipFill>
          <a:blip r:embed="rId3">
            <a:alphaModFix/>
          </a:blip>
          <a:stretch>
            <a:fillRect/>
          </a:stretch>
        </p:blipFill>
        <p:spPr>
          <a:xfrm>
            <a:off x="5756245" y="1825632"/>
            <a:ext cx="5315625" cy="2680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91" name="Shape 291"/>
        <p:cNvGrpSpPr/>
        <p:nvPr/>
      </p:nvGrpSpPr>
      <p:grpSpPr>
        <a:xfrm>
          <a:off x="0" y="0"/>
          <a:ext cx="0" cy="0"/>
          <a:chOff x="0" y="0"/>
          <a:chExt cx="0" cy="0"/>
        </a:xfrm>
      </p:grpSpPr>
      <p:sp>
        <p:nvSpPr>
          <p:cNvPr id="292" name="Google Shape;292;p37"/>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Sonic Goals and Planning</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293" name="Google Shape;293;p37"/>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4" name="Google Shape;294;p37"/>
          <p:cNvSpPr txBox="1"/>
          <p:nvPr>
            <p:ph idx="1" type="body"/>
          </p:nvPr>
        </p:nvSpPr>
        <p:spPr>
          <a:xfrm>
            <a:off x="488874" y="1735825"/>
            <a:ext cx="3987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i="1" lang="en-US" sz="1800">
                <a:latin typeface="Roboto Thin"/>
                <a:ea typeface="Roboto Thin"/>
                <a:cs typeface="Roboto Thin"/>
                <a:sym typeface="Roboto Thin"/>
              </a:rPr>
              <a:t>Styles</a:t>
            </a:r>
            <a:r>
              <a:rPr lang="en-US" sz="1800">
                <a:latin typeface="Roboto Thin"/>
                <a:ea typeface="Roboto Thin"/>
                <a:cs typeface="Roboto Thin"/>
                <a:sym typeface="Roboto Thin"/>
              </a:rPr>
              <a:t>:</a:t>
            </a:r>
            <a:endParaRPr sz="1800">
              <a:latin typeface="Roboto Thin"/>
              <a:ea typeface="Roboto Thin"/>
              <a:cs typeface="Roboto Thin"/>
              <a:sym typeface="Roboto Thin"/>
            </a:endParaRPr>
          </a:p>
          <a:p>
            <a:pPr indent="-342900" lvl="0" marL="457200" rtl="0" algn="l">
              <a:spcBef>
                <a:spcPts val="1000"/>
              </a:spcBef>
              <a:spcAft>
                <a:spcPts val="0"/>
              </a:spcAft>
              <a:buSzPts val="1800"/>
              <a:buFont typeface="Roboto Thin"/>
              <a:buChar char="-"/>
            </a:pPr>
            <a:r>
              <a:rPr lang="en-US" sz="1800">
                <a:latin typeface="Roboto Thin"/>
                <a:ea typeface="Roboto Thin"/>
                <a:cs typeface="Roboto Thin"/>
                <a:sym typeface="Roboto Thin"/>
              </a:rPr>
              <a:t>FX/Audio Processing</a:t>
            </a:r>
            <a:endParaRPr sz="1800">
              <a:latin typeface="Roboto Thin"/>
              <a:ea typeface="Roboto Thin"/>
              <a:cs typeface="Roboto Thin"/>
              <a:sym typeface="Roboto Thin"/>
            </a:endParaRPr>
          </a:p>
          <a:p>
            <a:pPr indent="-342900" lvl="0" marL="457200" rtl="0" algn="l">
              <a:spcBef>
                <a:spcPts val="0"/>
              </a:spcBef>
              <a:spcAft>
                <a:spcPts val="0"/>
              </a:spcAft>
              <a:buSzPts val="1800"/>
              <a:buFont typeface="Roboto Thin"/>
              <a:buChar char="-"/>
            </a:pPr>
            <a:r>
              <a:rPr lang="en-US" sz="1800">
                <a:latin typeface="Roboto Thin"/>
                <a:ea typeface="Roboto Thin"/>
                <a:cs typeface="Roboto Thin"/>
                <a:sym typeface="Roboto Thin"/>
              </a:rPr>
              <a:t>Live Sampling/Field Recording</a:t>
            </a:r>
            <a:endParaRPr sz="1800">
              <a:latin typeface="Roboto Thin"/>
              <a:ea typeface="Roboto Thin"/>
              <a:cs typeface="Roboto Thin"/>
              <a:sym typeface="Roboto Thin"/>
            </a:endParaRPr>
          </a:p>
          <a:p>
            <a:pPr indent="-342900" lvl="0" marL="457200" rtl="0" algn="l">
              <a:spcBef>
                <a:spcPts val="0"/>
              </a:spcBef>
              <a:spcAft>
                <a:spcPts val="0"/>
              </a:spcAft>
              <a:buSzPts val="1800"/>
              <a:buFont typeface="Roboto Thin"/>
              <a:buChar char="-"/>
            </a:pPr>
            <a:r>
              <a:rPr lang="en-US" sz="1800">
                <a:latin typeface="Roboto Thin"/>
                <a:ea typeface="Roboto Thin"/>
                <a:cs typeface="Roboto Thin"/>
                <a:sym typeface="Roboto Thin"/>
              </a:rPr>
              <a:t>Groovebox/Techno</a:t>
            </a:r>
            <a:endParaRPr sz="1800">
              <a:latin typeface="Roboto Thin"/>
              <a:ea typeface="Roboto Thin"/>
              <a:cs typeface="Roboto Thin"/>
              <a:sym typeface="Roboto Thin"/>
            </a:endParaRPr>
          </a:p>
          <a:p>
            <a:pPr indent="-342900" lvl="0" marL="457200" rtl="0" algn="l">
              <a:spcBef>
                <a:spcPts val="0"/>
              </a:spcBef>
              <a:spcAft>
                <a:spcPts val="0"/>
              </a:spcAft>
              <a:buSzPts val="1800"/>
              <a:buFont typeface="Roboto Thin"/>
              <a:buChar char="-"/>
            </a:pPr>
            <a:r>
              <a:rPr lang="en-US" sz="1800">
                <a:latin typeface="Roboto Thin"/>
                <a:ea typeface="Roboto Thin"/>
                <a:cs typeface="Roboto Thin"/>
                <a:sym typeface="Roboto Thin"/>
              </a:rPr>
              <a:t>Ambient/Generative</a:t>
            </a:r>
            <a:endParaRPr sz="1800">
              <a:latin typeface="Roboto Thin"/>
              <a:ea typeface="Roboto Thin"/>
              <a:cs typeface="Roboto Thin"/>
              <a:sym typeface="Roboto Thin"/>
            </a:endParaRPr>
          </a:p>
          <a:p>
            <a:pPr indent="0" lvl="0" marL="0" rtl="0" algn="l">
              <a:spcBef>
                <a:spcPts val="1000"/>
              </a:spcBef>
              <a:spcAft>
                <a:spcPts val="0"/>
              </a:spcAft>
              <a:buNone/>
            </a:pPr>
            <a:r>
              <a:rPr i="1" lang="en-US" sz="1800">
                <a:latin typeface="Roboto Thin"/>
                <a:ea typeface="Roboto Thin"/>
                <a:cs typeface="Roboto Thin"/>
                <a:sym typeface="Roboto Thin"/>
              </a:rPr>
              <a:t>Axes to Consider:</a:t>
            </a:r>
            <a:endParaRPr i="1" sz="1800">
              <a:latin typeface="Roboto Thin"/>
              <a:ea typeface="Roboto Thin"/>
              <a:cs typeface="Roboto Thin"/>
              <a:sym typeface="Roboto Thin"/>
            </a:endParaRPr>
          </a:p>
          <a:p>
            <a:pPr indent="-342900" lvl="0" marL="457200" rtl="0" algn="l">
              <a:spcBef>
                <a:spcPts val="1000"/>
              </a:spcBef>
              <a:spcAft>
                <a:spcPts val="0"/>
              </a:spcAft>
              <a:buSzPts val="1800"/>
              <a:buFont typeface="Roboto Thin"/>
              <a:buChar char="-"/>
            </a:pPr>
            <a:r>
              <a:rPr lang="en-US" sz="1800">
                <a:latin typeface="Roboto Thin"/>
                <a:ea typeface="Roboto Thin"/>
                <a:cs typeface="Roboto Thin"/>
                <a:sym typeface="Roboto Thin"/>
              </a:rPr>
              <a:t>Performance vs. Recording</a:t>
            </a:r>
            <a:endParaRPr sz="1800">
              <a:latin typeface="Roboto Thin"/>
              <a:ea typeface="Roboto Thin"/>
              <a:cs typeface="Roboto Thin"/>
              <a:sym typeface="Roboto Thin"/>
            </a:endParaRPr>
          </a:p>
          <a:p>
            <a:pPr indent="-342900" lvl="0" marL="457200" rtl="0" algn="l">
              <a:spcBef>
                <a:spcPts val="0"/>
              </a:spcBef>
              <a:spcAft>
                <a:spcPts val="0"/>
              </a:spcAft>
              <a:buSzPts val="1800"/>
              <a:buFont typeface="Roboto Thin"/>
              <a:buChar char="-"/>
            </a:pPr>
            <a:r>
              <a:rPr lang="en-US" sz="1800">
                <a:latin typeface="Roboto Thin"/>
                <a:ea typeface="Roboto Thin"/>
                <a:cs typeface="Roboto Thin"/>
                <a:sym typeface="Roboto Thin"/>
              </a:rPr>
              <a:t>Improvised vs. Planned</a:t>
            </a:r>
            <a:endParaRPr sz="1800">
              <a:latin typeface="Roboto Thin"/>
              <a:ea typeface="Roboto Thin"/>
              <a:cs typeface="Roboto Thin"/>
              <a:sym typeface="Roboto Thin"/>
            </a:endParaRPr>
          </a:p>
          <a:p>
            <a:pPr indent="-342900" lvl="0" marL="457200" rtl="0" algn="l">
              <a:spcBef>
                <a:spcPts val="0"/>
              </a:spcBef>
              <a:spcAft>
                <a:spcPts val="0"/>
              </a:spcAft>
              <a:buSzPts val="1800"/>
              <a:buFont typeface="Roboto Thin"/>
              <a:buChar char="-"/>
            </a:pPr>
            <a:r>
              <a:rPr lang="en-US" sz="1800">
                <a:latin typeface="Roboto Thin"/>
                <a:ea typeface="Roboto Thin"/>
                <a:cs typeface="Roboto Thin"/>
                <a:sym typeface="Roboto Thin"/>
              </a:rPr>
              <a:t>Generative vs. Composed</a:t>
            </a:r>
            <a:endParaRPr sz="1800">
              <a:latin typeface="Roboto Thin"/>
              <a:ea typeface="Roboto Thin"/>
              <a:cs typeface="Roboto Thin"/>
              <a:sym typeface="Roboto Thin"/>
            </a:endParaRPr>
          </a:p>
          <a:p>
            <a:pPr indent="0" lvl="0" marL="0" rtl="0" algn="l">
              <a:spcBef>
                <a:spcPts val="1000"/>
              </a:spcBef>
              <a:spcAft>
                <a:spcPts val="0"/>
              </a:spcAft>
              <a:buNone/>
            </a:pPr>
            <a:r>
              <a:rPr i="1" lang="en-US" sz="1800">
                <a:latin typeface="Roboto Thin"/>
                <a:ea typeface="Roboto Thin"/>
                <a:cs typeface="Roboto Thin"/>
                <a:sym typeface="Roboto Thin"/>
              </a:rPr>
              <a:t>Questions</a:t>
            </a:r>
            <a:r>
              <a:rPr lang="en-US" sz="1800">
                <a:latin typeface="Roboto Thin"/>
                <a:ea typeface="Roboto Thin"/>
                <a:cs typeface="Roboto Thin"/>
                <a:sym typeface="Roboto Thin"/>
              </a:rPr>
              <a:t>:</a:t>
            </a:r>
            <a:endParaRPr sz="1800">
              <a:latin typeface="Roboto Thin"/>
              <a:ea typeface="Roboto Thin"/>
              <a:cs typeface="Roboto Thin"/>
              <a:sym typeface="Roboto Thin"/>
            </a:endParaRPr>
          </a:p>
          <a:p>
            <a:pPr indent="-342900" lvl="0" marL="457200" rtl="0" algn="l">
              <a:spcBef>
                <a:spcPts val="1000"/>
              </a:spcBef>
              <a:spcAft>
                <a:spcPts val="0"/>
              </a:spcAft>
              <a:buSzPts val="1800"/>
              <a:buFont typeface="Roboto Thin"/>
              <a:buChar char="-"/>
            </a:pPr>
            <a:r>
              <a:rPr lang="en-US" sz="1800">
                <a:latin typeface="Roboto Thin"/>
                <a:ea typeface="Roboto Thin"/>
                <a:cs typeface="Roboto Thin"/>
                <a:sym typeface="Roboto Thin"/>
              </a:rPr>
              <a:t>What will my sound sources be?</a:t>
            </a:r>
            <a:endParaRPr sz="1800">
              <a:latin typeface="Roboto Thin"/>
              <a:ea typeface="Roboto Thin"/>
              <a:cs typeface="Roboto Thin"/>
              <a:sym typeface="Roboto Thin"/>
            </a:endParaRPr>
          </a:p>
          <a:p>
            <a:pPr indent="-342900" lvl="0" marL="457200" rtl="0" algn="l">
              <a:spcBef>
                <a:spcPts val="0"/>
              </a:spcBef>
              <a:spcAft>
                <a:spcPts val="0"/>
              </a:spcAft>
              <a:buSzPts val="1800"/>
              <a:buFont typeface="Roboto Thin"/>
              <a:buChar char="-"/>
            </a:pPr>
            <a:r>
              <a:rPr lang="en-US" sz="1800">
                <a:latin typeface="Roboto Thin"/>
                <a:ea typeface="Roboto Thin"/>
                <a:cs typeface="Roboto Thin"/>
                <a:sym typeface="Roboto Thin"/>
              </a:rPr>
              <a:t>How will I control, create or discover events, rhythm, pitch, and timbre?</a:t>
            </a:r>
            <a:endParaRPr sz="1800">
              <a:latin typeface="Roboto Thin"/>
              <a:ea typeface="Roboto Thin"/>
              <a:cs typeface="Roboto Thin"/>
              <a:sym typeface="Roboto Thin"/>
            </a:endParaRPr>
          </a:p>
          <a:p>
            <a:pPr indent="-342900" lvl="0" marL="457200" rtl="0" algn="l">
              <a:spcBef>
                <a:spcPts val="0"/>
              </a:spcBef>
              <a:spcAft>
                <a:spcPts val="0"/>
              </a:spcAft>
              <a:buSzPts val="1800"/>
              <a:buFont typeface="Roboto Thin"/>
              <a:buChar char="-"/>
            </a:pPr>
            <a:r>
              <a:rPr lang="en-US" sz="1800">
                <a:latin typeface="Roboto Thin"/>
                <a:ea typeface="Roboto Thin"/>
                <a:cs typeface="Roboto Thin"/>
                <a:sym typeface="Roboto Thin"/>
              </a:rPr>
              <a:t>How will I process, sculpt, and evolve control voltage and sound?</a:t>
            </a:r>
            <a:endParaRPr sz="1800">
              <a:latin typeface="Roboto Thin"/>
              <a:ea typeface="Roboto Thin"/>
              <a:cs typeface="Roboto Thin"/>
              <a:sym typeface="Roboto Thin"/>
            </a:endParaRPr>
          </a:p>
          <a:p>
            <a:pPr indent="0" lvl="0" marL="0" rtl="0" algn="l">
              <a:spcBef>
                <a:spcPts val="1000"/>
              </a:spcBef>
              <a:spcAft>
                <a:spcPts val="0"/>
              </a:spcAft>
              <a:buNone/>
            </a:pPr>
            <a:r>
              <a:t/>
            </a:r>
            <a:endParaRPr sz="1800">
              <a:latin typeface="Roboto Thin"/>
              <a:ea typeface="Roboto Thin"/>
              <a:cs typeface="Roboto Thin"/>
              <a:sym typeface="Roboto Thin"/>
            </a:endParaRPr>
          </a:p>
          <a:p>
            <a:pPr indent="0" lvl="0" marL="0" rtl="0" algn="l">
              <a:spcBef>
                <a:spcPts val="1000"/>
              </a:spcBef>
              <a:spcAft>
                <a:spcPts val="0"/>
              </a:spcAft>
              <a:buNone/>
            </a:pPr>
            <a:r>
              <a:t/>
            </a:r>
            <a:endParaRPr sz="1800">
              <a:latin typeface="Roboto Thin"/>
              <a:ea typeface="Roboto Thin"/>
              <a:cs typeface="Roboto Thin"/>
              <a:sym typeface="Roboto Thin"/>
            </a:endParaRPr>
          </a:p>
          <a:p>
            <a:pPr indent="0" lvl="0" marL="0" rtl="0" algn="l">
              <a:spcBef>
                <a:spcPts val="1000"/>
              </a:spcBef>
              <a:spcAft>
                <a:spcPts val="0"/>
              </a:spcAft>
              <a:buNone/>
            </a:pPr>
            <a:r>
              <a:t/>
            </a:r>
            <a:endParaRPr sz="1800">
              <a:latin typeface="Roboto Thin"/>
              <a:ea typeface="Roboto Thin"/>
              <a:cs typeface="Roboto Thin"/>
              <a:sym typeface="Roboto Thin"/>
            </a:endParaRPr>
          </a:p>
        </p:txBody>
      </p:sp>
      <p:sp>
        <p:nvSpPr>
          <p:cNvPr id="295" name="Google Shape;295;p37"/>
          <p:cNvSpPr txBox="1"/>
          <p:nvPr/>
        </p:nvSpPr>
        <p:spPr>
          <a:xfrm>
            <a:off x="4892050" y="953425"/>
            <a:ext cx="7044000" cy="53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i="1" lang="en-US" sz="1800">
                <a:solidFill>
                  <a:schemeClr val="dk1"/>
                </a:solidFill>
                <a:latin typeface="Roboto Thin"/>
                <a:ea typeface="Roboto Thin"/>
                <a:cs typeface="Roboto Thin"/>
                <a:sym typeface="Roboto Thin"/>
              </a:rPr>
              <a:t>Erica Synths Techno System</a:t>
            </a:r>
            <a:endParaRPr i="1" sz="1800">
              <a:solidFill>
                <a:schemeClr val="dk1"/>
              </a:solidFill>
              <a:latin typeface="Roboto Thin"/>
              <a:ea typeface="Roboto Thin"/>
              <a:cs typeface="Roboto Thin"/>
              <a:sym typeface="Roboto Thin"/>
            </a:endParaRPr>
          </a:p>
          <a:p>
            <a:pPr indent="0" lvl="0" marL="0" rtl="0" algn="l">
              <a:lnSpc>
                <a:spcPct val="115000"/>
              </a:lnSpc>
              <a:spcBef>
                <a:spcPts val="1200"/>
              </a:spcBef>
              <a:spcAft>
                <a:spcPts val="1200"/>
              </a:spcAft>
              <a:buNone/>
            </a:pPr>
            <a:r>
              <a:t/>
            </a:r>
            <a:endParaRPr sz="1100">
              <a:solidFill>
                <a:schemeClr val="dk1"/>
              </a:solidFill>
              <a:latin typeface="Roboto"/>
              <a:ea typeface="Roboto"/>
              <a:cs typeface="Roboto"/>
              <a:sym typeface="Roboto"/>
            </a:endParaRPr>
          </a:p>
        </p:txBody>
      </p:sp>
      <p:pic>
        <p:nvPicPr>
          <p:cNvPr id="296" name="Google Shape;296;p37"/>
          <p:cNvPicPr preferRelativeResize="0"/>
          <p:nvPr/>
        </p:nvPicPr>
        <p:blipFill>
          <a:blip r:embed="rId3">
            <a:alphaModFix/>
          </a:blip>
          <a:stretch>
            <a:fillRect/>
          </a:stretch>
        </p:blipFill>
        <p:spPr>
          <a:xfrm>
            <a:off x="5062288" y="1227137"/>
            <a:ext cx="6703524" cy="4403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00" name="Shape 300"/>
        <p:cNvGrpSpPr/>
        <p:nvPr/>
      </p:nvGrpSpPr>
      <p:grpSpPr>
        <a:xfrm>
          <a:off x="0" y="0"/>
          <a:ext cx="0" cy="0"/>
          <a:chOff x="0" y="0"/>
          <a:chExt cx="0" cy="0"/>
        </a:xfrm>
      </p:grpSpPr>
      <p:sp>
        <p:nvSpPr>
          <p:cNvPr id="301" name="Google Shape;301;p38"/>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External Audio Processor/FX</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302" name="Google Shape;302;p38"/>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3" name="Google Shape;303;p38"/>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i="1" lang="en-US" sz="2000">
                <a:latin typeface="Roboto Thin"/>
                <a:ea typeface="Roboto Thin"/>
                <a:cs typeface="Roboto Thin"/>
                <a:sym typeface="Roboto Thin"/>
              </a:rPr>
              <a:t>I/O</a:t>
            </a:r>
            <a:r>
              <a:rPr lang="en-US" sz="2000">
                <a:latin typeface="Roboto Thin"/>
                <a:ea typeface="Roboto Thin"/>
                <a:cs typeface="Roboto Thin"/>
                <a:sym typeface="Roboto Thin"/>
              </a:rPr>
              <a:t>: Preamp, Output module</a:t>
            </a:r>
            <a:endParaRPr sz="2000">
              <a:latin typeface="Roboto Thin"/>
              <a:ea typeface="Roboto Thin"/>
              <a:cs typeface="Roboto Thin"/>
              <a:sym typeface="Roboto Thin"/>
            </a:endParaRPr>
          </a:p>
          <a:p>
            <a:pPr indent="0" lvl="0" marL="0" rtl="0" algn="l">
              <a:spcBef>
                <a:spcPts val="1000"/>
              </a:spcBef>
              <a:spcAft>
                <a:spcPts val="0"/>
              </a:spcAft>
              <a:buNone/>
            </a:pPr>
            <a:r>
              <a:rPr i="1" lang="en-US" sz="2000">
                <a:latin typeface="Roboto Thin"/>
                <a:ea typeface="Roboto Thin"/>
                <a:cs typeface="Roboto Thin"/>
                <a:sym typeface="Roboto Thin"/>
              </a:rPr>
              <a:t>FX Modules</a:t>
            </a:r>
            <a:r>
              <a:rPr lang="en-US" sz="2000">
                <a:latin typeface="Roboto Thin"/>
                <a:ea typeface="Roboto Thin"/>
                <a:cs typeface="Roboto Thin"/>
                <a:sym typeface="Roboto Thin"/>
              </a:rPr>
              <a:t>: Flexible multi-FX modules vs dedicated FX </a:t>
            </a:r>
            <a:endParaRPr sz="2000">
              <a:latin typeface="Roboto Thin"/>
              <a:ea typeface="Roboto Thin"/>
              <a:cs typeface="Roboto Thin"/>
              <a:sym typeface="Roboto Thin"/>
            </a:endParaRPr>
          </a:p>
          <a:p>
            <a:pPr indent="0" lvl="0" marL="0" rtl="0" algn="l">
              <a:spcBef>
                <a:spcPts val="1000"/>
              </a:spcBef>
              <a:spcAft>
                <a:spcPts val="0"/>
              </a:spcAft>
              <a:buNone/>
            </a:pPr>
            <a:r>
              <a:rPr i="1" lang="en-US" sz="2000">
                <a:latin typeface="Roboto Thin"/>
                <a:ea typeface="Roboto Thin"/>
                <a:cs typeface="Roboto Thin"/>
                <a:sym typeface="Roboto Thin"/>
              </a:rPr>
              <a:t>Envelope Follower</a:t>
            </a:r>
            <a:r>
              <a:rPr lang="en-US" sz="2000">
                <a:latin typeface="Roboto Thin"/>
                <a:ea typeface="Roboto Thin"/>
                <a:cs typeface="Roboto Thin"/>
                <a:sym typeface="Roboto Thin"/>
              </a:rPr>
              <a:t>: Dedicated, or Rectifier+Slew Limiter </a:t>
            </a:r>
            <a:endParaRPr sz="2000">
              <a:latin typeface="Roboto Thin"/>
              <a:ea typeface="Roboto Thin"/>
              <a:cs typeface="Roboto Thin"/>
              <a:sym typeface="Roboto Thin"/>
            </a:endParaRPr>
          </a:p>
          <a:p>
            <a:pPr indent="0" lvl="0" marL="0" rtl="0" algn="l">
              <a:spcBef>
                <a:spcPts val="1000"/>
              </a:spcBef>
              <a:spcAft>
                <a:spcPts val="0"/>
              </a:spcAft>
              <a:buNone/>
            </a:pPr>
            <a:r>
              <a:rPr i="1" lang="en-US" sz="2000">
                <a:latin typeface="Roboto Thin"/>
                <a:ea typeface="Roboto Thin"/>
                <a:cs typeface="Roboto Thin"/>
                <a:sym typeface="Roboto Thin"/>
              </a:rPr>
              <a:t>Filters</a:t>
            </a:r>
            <a:r>
              <a:rPr lang="en-US" sz="2000">
                <a:latin typeface="Roboto Thin"/>
                <a:ea typeface="Roboto Thin"/>
                <a:cs typeface="Roboto Thin"/>
                <a:sym typeface="Roboto Thin"/>
              </a:rPr>
              <a:t>: Spectral/EQ, Physical Modeling Resonators, LP/BP/HP </a:t>
            </a:r>
            <a:endParaRPr sz="2000">
              <a:latin typeface="Roboto Thin"/>
              <a:ea typeface="Roboto Thin"/>
              <a:cs typeface="Roboto Thin"/>
              <a:sym typeface="Roboto Thin"/>
            </a:endParaRPr>
          </a:p>
          <a:p>
            <a:pPr indent="0" lvl="0" marL="0" rtl="0" algn="l">
              <a:spcBef>
                <a:spcPts val="1000"/>
              </a:spcBef>
              <a:spcAft>
                <a:spcPts val="0"/>
              </a:spcAft>
              <a:buNone/>
            </a:pPr>
            <a:r>
              <a:rPr i="1" lang="en-US" sz="2000">
                <a:latin typeface="Roboto Thin"/>
                <a:ea typeface="Roboto Thin"/>
                <a:cs typeface="Roboto Thin"/>
                <a:sym typeface="Roboto Thin"/>
              </a:rPr>
              <a:t>Mixers</a:t>
            </a:r>
            <a:r>
              <a:rPr lang="en-US" sz="2000">
                <a:latin typeface="Roboto Thin"/>
                <a:ea typeface="Roboto Thin"/>
                <a:cs typeface="Roboto Thin"/>
                <a:sym typeface="Roboto Thin"/>
              </a:rPr>
              <a:t>: Matrix Mixers? Performance Mixers? Combo VCA/Mixers </a:t>
            </a:r>
            <a:endParaRPr sz="2000">
              <a:latin typeface="Roboto Thin"/>
              <a:ea typeface="Roboto Thin"/>
              <a:cs typeface="Roboto Thin"/>
              <a:sym typeface="Roboto Thin"/>
            </a:endParaRPr>
          </a:p>
          <a:p>
            <a:pPr indent="0" lvl="0" marL="0" rtl="0" algn="l">
              <a:spcBef>
                <a:spcPts val="1000"/>
              </a:spcBef>
              <a:spcAft>
                <a:spcPts val="0"/>
              </a:spcAft>
              <a:buNone/>
            </a:pPr>
            <a:r>
              <a:rPr lang="en-US" sz="2000">
                <a:latin typeface="Roboto Thin"/>
                <a:ea typeface="Roboto Thin"/>
                <a:cs typeface="Roboto Thin"/>
                <a:sym typeface="Roboto Thin"/>
              </a:rPr>
              <a:t>Modulation and VCAs! </a:t>
            </a:r>
            <a:endParaRPr sz="20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t/>
            </a:r>
            <a:endParaRPr sz="2000">
              <a:latin typeface="Roboto Thin"/>
              <a:ea typeface="Roboto Thin"/>
              <a:cs typeface="Roboto Thin"/>
              <a:sym typeface="Roboto Thin"/>
            </a:endParaRPr>
          </a:p>
        </p:txBody>
      </p:sp>
      <p:pic>
        <p:nvPicPr>
          <p:cNvPr descr="Eurorack Module Echophon from Make Noise" id="304" name="Google Shape;304;p38"/>
          <p:cNvPicPr preferRelativeResize="0"/>
          <p:nvPr/>
        </p:nvPicPr>
        <p:blipFill>
          <a:blip r:embed="rId3">
            <a:alphaModFix/>
          </a:blip>
          <a:stretch>
            <a:fillRect/>
          </a:stretch>
        </p:blipFill>
        <p:spPr>
          <a:xfrm>
            <a:off x="4914625" y="326550"/>
            <a:ext cx="2254675" cy="2878475"/>
          </a:xfrm>
          <a:prstGeom prst="rect">
            <a:avLst/>
          </a:prstGeom>
          <a:noFill/>
          <a:ln>
            <a:noFill/>
          </a:ln>
        </p:spPr>
      </p:pic>
      <p:pic>
        <p:nvPicPr>
          <p:cNvPr descr="Eurorack Module Bark Filter Processor from Verbos Electronics" id="305" name="Google Shape;305;p38"/>
          <p:cNvPicPr preferRelativeResize="0"/>
          <p:nvPr/>
        </p:nvPicPr>
        <p:blipFill>
          <a:blip r:embed="rId4">
            <a:alphaModFix/>
          </a:blip>
          <a:stretch>
            <a:fillRect/>
          </a:stretch>
        </p:blipFill>
        <p:spPr>
          <a:xfrm>
            <a:off x="7485562" y="1675497"/>
            <a:ext cx="3115000" cy="2315450"/>
          </a:xfrm>
          <a:prstGeom prst="rect">
            <a:avLst/>
          </a:prstGeom>
          <a:noFill/>
          <a:ln>
            <a:noFill/>
          </a:ln>
        </p:spPr>
      </p:pic>
      <p:sp>
        <p:nvSpPr>
          <p:cNvPr id="306" name="Google Shape;306;p38"/>
          <p:cNvSpPr txBox="1"/>
          <p:nvPr/>
        </p:nvSpPr>
        <p:spPr>
          <a:xfrm>
            <a:off x="4869500" y="1144600"/>
            <a:ext cx="7044000" cy="53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i="1" lang="en-US" sz="1800">
                <a:solidFill>
                  <a:schemeClr val="dk1"/>
                </a:solidFill>
                <a:latin typeface="Roboto Thin"/>
                <a:ea typeface="Roboto Thin"/>
                <a:cs typeface="Roboto Thin"/>
                <a:sym typeface="Roboto Thin"/>
              </a:rPr>
              <a:t>Make Noise Echophon, Verbos Bank Filter Processor, Intellijel Audio I/O</a:t>
            </a:r>
            <a:endParaRPr i="1" sz="1800">
              <a:solidFill>
                <a:schemeClr val="dk1"/>
              </a:solidFill>
              <a:latin typeface="Roboto Thin"/>
              <a:ea typeface="Roboto Thin"/>
              <a:cs typeface="Roboto Thin"/>
              <a:sym typeface="Roboto Thin"/>
            </a:endParaRPr>
          </a:p>
          <a:p>
            <a:pPr indent="0" lvl="0" marL="0" rtl="0" algn="l">
              <a:lnSpc>
                <a:spcPct val="115000"/>
              </a:lnSpc>
              <a:spcBef>
                <a:spcPts val="1200"/>
              </a:spcBef>
              <a:spcAft>
                <a:spcPts val="1200"/>
              </a:spcAft>
              <a:buNone/>
            </a:pPr>
            <a:r>
              <a:t/>
            </a:r>
            <a:endParaRPr sz="1100">
              <a:solidFill>
                <a:schemeClr val="dk1"/>
              </a:solidFill>
              <a:latin typeface="Roboto"/>
              <a:ea typeface="Roboto"/>
              <a:cs typeface="Roboto"/>
              <a:sym typeface="Roboto"/>
            </a:endParaRPr>
          </a:p>
        </p:txBody>
      </p:sp>
      <p:pic>
        <p:nvPicPr>
          <p:cNvPr id="307" name="Google Shape;307;p38"/>
          <p:cNvPicPr preferRelativeResize="0"/>
          <p:nvPr/>
        </p:nvPicPr>
        <p:blipFill>
          <a:blip r:embed="rId5">
            <a:alphaModFix/>
          </a:blip>
          <a:stretch>
            <a:fillRect/>
          </a:stretch>
        </p:blipFill>
        <p:spPr>
          <a:xfrm>
            <a:off x="10711000" y="2862925"/>
            <a:ext cx="1354900" cy="3070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1" name="Shape 311"/>
        <p:cNvGrpSpPr/>
        <p:nvPr/>
      </p:nvGrpSpPr>
      <p:grpSpPr>
        <a:xfrm>
          <a:off x="0" y="0"/>
          <a:ext cx="0" cy="0"/>
          <a:chOff x="0" y="0"/>
          <a:chExt cx="0" cy="0"/>
        </a:xfrm>
      </p:grpSpPr>
      <p:sp>
        <p:nvSpPr>
          <p:cNvPr id="312" name="Google Shape;312;p39"/>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Live Sampling, Field Recording, concrète</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313" name="Google Shape;313;p39"/>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4" name="Google Shape;314;p39"/>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sz="2000">
              <a:latin typeface="Roboto Thin"/>
              <a:ea typeface="Roboto Thin"/>
              <a:cs typeface="Roboto Thin"/>
              <a:sym typeface="Roboto Thin"/>
            </a:endParaRPr>
          </a:p>
          <a:p>
            <a:pPr indent="0" lvl="0" marL="0" rtl="0" algn="l">
              <a:spcBef>
                <a:spcPts val="1000"/>
              </a:spcBef>
              <a:spcAft>
                <a:spcPts val="0"/>
              </a:spcAft>
              <a:buNone/>
            </a:pPr>
            <a:r>
              <a:rPr i="1" lang="en-US" sz="2000">
                <a:latin typeface="Roboto Thin"/>
                <a:ea typeface="Roboto Thin"/>
                <a:cs typeface="Roboto Thin"/>
                <a:sym typeface="Roboto Thin"/>
              </a:rPr>
              <a:t>I/O</a:t>
            </a:r>
            <a:r>
              <a:rPr lang="en-US" sz="2000">
                <a:latin typeface="Roboto Thin"/>
                <a:ea typeface="Roboto Thin"/>
                <a:cs typeface="Roboto Thin"/>
                <a:sym typeface="Roboto Thin"/>
              </a:rPr>
              <a:t>: Preamp, Output module</a:t>
            </a:r>
            <a:endParaRPr sz="2000">
              <a:latin typeface="Roboto Thin"/>
              <a:ea typeface="Roboto Thin"/>
              <a:cs typeface="Roboto Thin"/>
              <a:sym typeface="Roboto Thin"/>
            </a:endParaRPr>
          </a:p>
          <a:p>
            <a:pPr indent="0" lvl="0" marL="0" rtl="0" algn="l">
              <a:spcBef>
                <a:spcPts val="1000"/>
              </a:spcBef>
              <a:spcAft>
                <a:spcPts val="0"/>
              </a:spcAft>
              <a:buNone/>
            </a:pPr>
            <a:r>
              <a:rPr i="1" lang="en-US" sz="2000">
                <a:latin typeface="Roboto Thin"/>
                <a:ea typeface="Roboto Thin"/>
                <a:cs typeface="Roboto Thin"/>
                <a:sym typeface="Roboto Thin"/>
              </a:rPr>
              <a:t>Sampling</a:t>
            </a:r>
            <a:r>
              <a:rPr lang="en-US" sz="2000">
                <a:latin typeface="Roboto Thin"/>
                <a:ea typeface="Roboto Thin"/>
                <a:cs typeface="Roboto Thin"/>
                <a:sym typeface="Roboto Thin"/>
              </a:rPr>
              <a:t>: SD File playback vs live recording buffers</a:t>
            </a:r>
            <a:endParaRPr sz="2000">
              <a:latin typeface="Roboto Thin"/>
              <a:ea typeface="Roboto Thin"/>
              <a:cs typeface="Roboto Thin"/>
              <a:sym typeface="Roboto Thin"/>
            </a:endParaRPr>
          </a:p>
          <a:p>
            <a:pPr indent="0" lvl="0" marL="0" rtl="0" algn="l">
              <a:spcBef>
                <a:spcPts val="1000"/>
              </a:spcBef>
              <a:spcAft>
                <a:spcPts val="0"/>
              </a:spcAft>
              <a:buNone/>
            </a:pPr>
            <a:r>
              <a:rPr i="1" lang="en-US" sz="2000">
                <a:latin typeface="Roboto Thin"/>
                <a:ea typeface="Roboto Thin"/>
                <a:cs typeface="Roboto Thin"/>
                <a:sym typeface="Roboto Thin"/>
              </a:rPr>
              <a:t>FX+Signal Processing</a:t>
            </a:r>
            <a:r>
              <a:rPr lang="en-US" sz="2000">
                <a:latin typeface="Roboto Thin"/>
                <a:ea typeface="Roboto Thin"/>
                <a:cs typeface="Roboto Thin"/>
                <a:sym typeface="Roboto Thin"/>
              </a:rPr>
              <a:t>: How will you transform your sound? </a:t>
            </a:r>
            <a:endParaRPr sz="2000">
              <a:latin typeface="Roboto Thin"/>
              <a:ea typeface="Roboto Thin"/>
              <a:cs typeface="Roboto Thin"/>
              <a:sym typeface="Roboto Thin"/>
            </a:endParaRPr>
          </a:p>
          <a:p>
            <a:pPr indent="0" lvl="0" marL="0" rtl="0" algn="l">
              <a:spcBef>
                <a:spcPts val="1000"/>
              </a:spcBef>
              <a:spcAft>
                <a:spcPts val="0"/>
              </a:spcAft>
              <a:buNone/>
            </a:pPr>
            <a:r>
              <a:rPr i="1" lang="en-US" sz="2000">
                <a:latin typeface="Roboto Thin"/>
                <a:ea typeface="Roboto Thin"/>
                <a:cs typeface="Roboto Thin"/>
                <a:sym typeface="Roboto Thin"/>
              </a:rPr>
              <a:t>Clock+Sequencing</a:t>
            </a:r>
            <a:r>
              <a:rPr lang="en-US" sz="2000">
                <a:latin typeface="Roboto Thin"/>
                <a:ea typeface="Roboto Thin"/>
                <a:cs typeface="Roboto Thin"/>
                <a:sym typeface="Roboto Thin"/>
              </a:rPr>
              <a:t>: How will you trigger playback? </a:t>
            </a:r>
            <a:endParaRPr sz="2000">
              <a:latin typeface="Roboto Thin"/>
              <a:ea typeface="Roboto Thin"/>
              <a:cs typeface="Roboto Thin"/>
              <a:sym typeface="Roboto Thin"/>
            </a:endParaRPr>
          </a:p>
          <a:p>
            <a:pPr indent="0" lvl="0" marL="0" rtl="0" algn="l">
              <a:spcBef>
                <a:spcPts val="1000"/>
              </a:spcBef>
              <a:spcAft>
                <a:spcPts val="0"/>
              </a:spcAft>
              <a:buNone/>
            </a:pPr>
            <a:r>
              <a:rPr lang="en-US" sz="2000">
                <a:latin typeface="Roboto Thin"/>
                <a:ea typeface="Roboto Thin"/>
                <a:cs typeface="Roboto Thin"/>
                <a:sym typeface="Roboto Thin"/>
              </a:rPr>
              <a:t>Filters, Modulation, Mixers, and VCAs!</a:t>
            </a:r>
            <a:endParaRPr sz="20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t/>
            </a:r>
            <a:endParaRPr sz="2000">
              <a:latin typeface="Roboto Thin"/>
              <a:ea typeface="Roboto Thin"/>
              <a:cs typeface="Roboto Thin"/>
              <a:sym typeface="Roboto Thin"/>
            </a:endParaRPr>
          </a:p>
        </p:txBody>
      </p:sp>
      <p:sp>
        <p:nvSpPr>
          <p:cNvPr id="315" name="Google Shape;315;p39"/>
          <p:cNvSpPr txBox="1"/>
          <p:nvPr/>
        </p:nvSpPr>
        <p:spPr>
          <a:xfrm>
            <a:off x="4892050" y="5229775"/>
            <a:ext cx="7044000" cy="105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i="1" sz="1800">
              <a:solidFill>
                <a:schemeClr val="dk1"/>
              </a:solidFill>
              <a:latin typeface="Roboto Thin"/>
              <a:ea typeface="Roboto Thin"/>
              <a:cs typeface="Roboto Thin"/>
              <a:sym typeface="Roboto Thin"/>
            </a:endParaRPr>
          </a:p>
          <a:p>
            <a:pPr indent="0" lvl="0" marL="0" rtl="0" algn="l">
              <a:lnSpc>
                <a:spcPct val="115000"/>
              </a:lnSpc>
              <a:spcBef>
                <a:spcPts val="1200"/>
              </a:spcBef>
              <a:spcAft>
                <a:spcPts val="0"/>
              </a:spcAft>
              <a:buNone/>
            </a:pPr>
            <a:r>
              <a:rPr i="1" lang="en-US" sz="1800">
                <a:solidFill>
                  <a:schemeClr val="dk1"/>
                </a:solidFill>
                <a:latin typeface="Roboto Thin"/>
                <a:ea typeface="Roboto Thin"/>
                <a:cs typeface="Roboto Thin"/>
                <a:sym typeface="Roboto Thin"/>
              </a:rPr>
              <a:t>KOMA Elektronic Field Kit, Make Noise Morphagene</a:t>
            </a:r>
            <a:endParaRPr i="1" sz="1800">
              <a:solidFill>
                <a:schemeClr val="dk1"/>
              </a:solidFill>
              <a:latin typeface="Roboto Thin"/>
              <a:ea typeface="Roboto Thin"/>
              <a:cs typeface="Roboto Thin"/>
              <a:sym typeface="Roboto Thin"/>
            </a:endParaRPr>
          </a:p>
          <a:p>
            <a:pPr indent="0" lvl="0" marL="0" rtl="0" algn="l">
              <a:lnSpc>
                <a:spcPct val="115000"/>
              </a:lnSpc>
              <a:spcBef>
                <a:spcPts val="1200"/>
              </a:spcBef>
              <a:spcAft>
                <a:spcPts val="1200"/>
              </a:spcAft>
              <a:buNone/>
            </a:pPr>
            <a:r>
              <a:t/>
            </a:r>
            <a:endParaRPr sz="1100">
              <a:solidFill>
                <a:schemeClr val="dk1"/>
              </a:solidFill>
              <a:latin typeface="Roboto"/>
              <a:ea typeface="Roboto"/>
              <a:cs typeface="Roboto"/>
              <a:sym typeface="Roboto"/>
            </a:endParaRPr>
          </a:p>
        </p:txBody>
      </p:sp>
      <p:pic>
        <p:nvPicPr>
          <p:cNvPr descr="Eurorack Module Field Kit from KOMA Elektronik" id="316" name="Google Shape;316;p39"/>
          <p:cNvPicPr preferRelativeResize="0"/>
          <p:nvPr/>
        </p:nvPicPr>
        <p:blipFill>
          <a:blip r:embed="rId3">
            <a:alphaModFix/>
          </a:blip>
          <a:stretch>
            <a:fillRect/>
          </a:stretch>
        </p:blipFill>
        <p:spPr>
          <a:xfrm>
            <a:off x="5044450" y="1958645"/>
            <a:ext cx="4161375" cy="2940704"/>
          </a:xfrm>
          <a:prstGeom prst="rect">
            <a:avLst/>
          </a:prstGeom>
          <a:noFill/>
          <a:ln>
            <a:noFill/>
          </a:ln>
        </p:spPr>
      </p:pic>
      <p:pic>
        <p:nvPicPr>
          <p:cNvPr id="317" name="Google Shape;317;p39"/>
          <p:cNvPicPr preferRelativeResize="0"/>
          <p:nvPr/>
        </p:nvPicPr>
        <p:blipFill>
          <a:blip r:embed="rId4">
            <a:alphaModFix/>
          </a:blip>
          <a:stretch>
            <a:fillRect/>
          </a:stretch>
        </p:blipFill>
        <p:spPr>
          <a:xfrm>
            <a:off x="9428525" y="1958650"/>
            <a:ext cx="2325107" cy="2940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21" name="Shape 321"/>
        <p:cNvGrpSpPr/>
        <p:nvPr/>
      </p:nvGrpSpPr>
      <p:grpSpPr>
        <a:xfrm>
          <a:off x="0" y="0"/>
          <a:ext cx="0" cy="0"/>
          <a:chOff x="0" y="0"/>
          <a:chExt cx="0" cy="0"/>
        </a:xfrm>
      </p:grpSpPr>
      <p:sp>
        <p:nvSpPr>
          <p:cNvPr id="322" name="Google Shape;322;p40"/>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Groovebox/</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Techno</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323" name="Google Shape;323;p40"/>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4" name="Google Shape;324;p40"/>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i="1" lang="en-US" sz="1800">
                <a:solidFill>
                  <a:srgbClr val="FFFFFF"/>
                </a:solidFill>
                <a:latin typeface="Roboto Thin"/>
                <a:ea typeface="Roboto Thin"/>
                <a:cs typeface="Roboto Thin"/>
                <a:sym typeface="Roboto Thin"/>
              </a:rPr>
              <a:t>Sequencer</a:t>
            </a:r>
            <a:r>
              <a:rPr lang="en-US" sz="1800">
                <a:solidFill>
                  <a:srgbClr val="FFFFFF"/>
                </a:solidFill>
                <a:latin typeface="Roboto Thin"/>
                <a:ea typeface="Roboto Thin"/>
                <a:cs typeface="Roboto Thin"/>
                <a:sym typeface="Roboto Thin"/>
              </a:rPr>
              <a:t>: Internal/External? Grid/Evolving? Trigs/Gates/CV?</a:t>
            </a:r>
            <a:endParaRPr sz="18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None/>
            </a:pPr>
            <a:r>
              <a:rPr i="1" lang="en-US" sz="1800">
                <a:solidFill>
                  <a:srgbClr val="FFFFFF"/>
                </a:solidFill>
                <a:latin typeface="Roboto Thin"/>
                <a:ea typeface="Roboto Thin"/>
                <a:cs typeface="Roboto Thin"/>
                <a:sym typeface="Roboto Thin"/>
              </a:rPr>
              <a:t>Modulation</a:t>
            </a:r>
            <a:r>
              <a:rPr lang="en-US" sz="1800">
                <a:solidFill>
                  <a:srgbClr val="FFFFFF"/>
                </a:solidFill>
                <a:latin typeface="Roboto Thin"/>
                <a:ea typeface="Roboto Thin"/>
                <a:cs typeface="Roboto Thin"/>
                <a:sym typeface="Roboto Thin"/>
              </a:rPr>
              <a:t>: How will you create rhythm and events?</a:t>
            </a:r>
            <a:endParaRPr sz="18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None/>
            </a:pPr>
            <a:r>
              <a:rPr i="1" lang="en-US" sz="1800">
                <a:solidFill>
                  <a:srgbClr val="FFFFFF"/>
                </a:solidFill>
                <a:latin typeface="Roboto Thin"/>
                <a:ea typeface="Roboto Thin"/>
                <a:cs typeface="Roboto Thin"/>
                <a:sym typeface="Roboto Thin"/>
              </a:rPr>
              <a:t>Sound Source</a:t>
            </a:r>
            <a:r>
              <a:rPr lang="en-US" sz="1800">
                <a:solidFill>
                  <a:srgbClr val="FFFFFF"/>
                </a:solidFill>
                <a:latin typeface="Roboto Thin"/>
                <a:ea typeface="Roboto Thin"/>
                <a:cs typeface="Roboto Thin"/>
                <a:sym typeface="Roboto Thin"/>
              </a:rPr>
              <a:t>: Full voice modules, percussion modules, VCOs</a:t>
            </a:r>
            <a:endParaRPr sz="18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None/>
            </a:pPr>
            <a:r>
              <a:rPr i="1" lang="en-US" sz="1800">
                <a:solidFill>
                  <a:srgbClr val="FFFFFF"/>
                </a:solidFill>
                <a:latin typeface="Roboto Thin"/>
                <a:ea typeface="Roboto Thin"/>
                <a:cs typeface="Roboto Thin"/>
                <a:sym typeface="Roboto Thin"/>
              </a:rPr>
              <a:t>Sampling</a:t>
            </a:r>
            <a:r>
              <a:rPr lang="en-US" sz="1800">
                <a:solidFill>
                  <a:srgbClr val="FFFFFF"/>
                </a:solidFill>
                <a:latin typeface="Roboto Thin"/>
                <a:ea typeface="Roboto Thin"/>
                <a:cs typeface="Roboto Thin"/>
                <a:sym typeface="Roboto Thin"/>
              </a:rPr>
              <a:t>: Triggerable SD file playback</a:t>
            </a:r>
            <a:endParaRPr sz="18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None/>
            </a:pPr>
            <a:r>
              <a:rPr lang="en-US" sz="1800">
                <a:solidFill>
                  <a:srgbClr val="FFFFFF"/>
                </a:solidFill>
                <a:latin typeface="Roboto Thin"/>
                <a:ea typeface="Roboto Thin"/>
                <a:cs typeface="Roboto Thin"/>
                <a:sym typeface="Roboto Thin"/>
              </a:rPr>
              <a:t>Filters, Modulation, Mixers, and VCAs!</a:t>
            </a:r>
            <a:endParaRPr sz="1800">
              <a:solidFill>
                <a:srgbClr val="FFFFFF"/>
              </a:solidFill>
              <a:latin typeface="Roboto Thin"/>
              <a:ea typeface="Roboto Thin"/>
              <a:cs typeface="Roboto Thin"/>
              <a:sym typeface="Roboto Thin"/>
            </a:endParaRPr>
          </a:p>
          <a:p>
            <a:pPr indent="0" lvl="0" marL="0" rtl="0" algn="l">
              <a:spcBef>
                <a:spcPts val="1200"/>
              </a:spcBef>
              <a:spcAft>
                <a:spcPts val="0"/>
              </a:spcAft>
              <a:buNone/>
            </a:pPr>
            <a:r>
              <a:t/>
            </a:r>
            <a:endParaRPr sz="1800">
              <a:solidFill>
                <a:srgbClr val="FFFFFF"/>
              </a:solidFill>
              <a:latin typeface="Roboto Thin"/>
              <a:ea typeface="Roboto Thin"/>
              <a:cs typeface="Roboto Thin"/>
              <a:sym typeface="Roboto Thin"/>
            </a:endParaRPr>
          </a:p>
        </p:txBody>
      </p:sp>
      <p:pic>
        <p:nvPicPr>
          <p:cNvPr descr="Eurorack Module ALM017 - Pamela's NEW Workout from ALM Busy Circuits" id="325" name="Google Shape;325;p40"/>
          <p:cNvPicPr preferRelativeResize="0"/>
          <p:nvPr/>
        </p:nvPicPr>
        <p:blipFill>
          <a:blip r:embed="rId3">
            <a:alphaModFix/>
          </a:blip>
          <a:stretch>
            <a:fillRect/>
          </a:stretch>
        </p:blipFill>
        <p:spPr>
          <a:xfrm>
            <a:off x="9682775" y="1462088"/>
            <a:ext cx="1247775" cy="3933825"/>
          </a:xfrm>
          <a:prstGeom prst="rect">
            <a:avLst/>
          </a:prstGeom>
          <a:noFill/>
          <a:ln>
            <a:noFill/>
          </a:ln>
        </p:spPr>
      </p:pic>
      <p:sp>
        <p:nvSpPr>
          <p:cNvPr id="326" name="Google Shape;326;p40"/>
          <p:cNvSpPr txBox="1"/>
          <p:nvPr/>
        </p:nvSpPr>
        <p:spPr>
          <a:xfrm>
            <a:off x="4892050" y="953425"/>
            <a:ext cx="7044000" cy="53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i="1" lang="en-US" sz="1800">
                <a:solidFill>
                  <a:schemeClr val="dk1"/>
                </a:solidFill>
                <a:latin typeface="Roboto Thin"/>
                <a:ea typeface="Roboto Thin"/>
                <a:cs typeface="Roboto Thin"/>
                <a:sym typeface="Roboto Thin"/>
              </a:rPr>
              <a:t>Noise Engineering Basimilus Iteritas Alter, </a:t>
            </a:r>
            <a:r>
              <a:rPr i="1" lang="en-US" sz="1800">
                <a:solidFill>
                  <a:schemeClr val="dk1"/>
                </a:solidFill>
                <a:latin typeface="Roboto Thin"/>
                <a:ea typeface="Roboto Thin"/>
                <a:cs typeface="Roboto Thin"/>
                <a:sym typeface="Roboto Thin"/>
              </a:rPr>
              <a:t> ALM Pamela’s New Workout</a:t>
            </a:r>
            <a:endParaRPr i="1" sz="1800">
              <a:solidFill>
                <a:schemeClr val="dk1"/>
              </a:solidFill>
              <a:latin typeface="Roboto Thin"/>
              <a:ea typeface="Roboto Thin"/>
              <a:cs typeface="Roboto Thin"/>
              <a:sym typeface="Roboto Thin"/>
            </a:endParaRPr>
          </a:p>
          <a:p>
            <a:pPr indent="0" lvl="0" marL="0" rtl="0" algn="l">
              <a:lnSpc>
                <a:spcPct val="115000"/>
              </a:lnSpc>
              <a:spcBef>
                <a:spcPts val="1200"/>
              </a:spcBef>
              <a:spcAft>
                <a:spcPts val="1200"/>
              </a:spcAft>
              <a:buNone/>
            </a:pPr>
            <a:r>
              <a:t/>
            </a:r>
            <a:endParaRPr sz="1100">
              <a:solidFill>
                <a:schemeClr val="dk1"/>
              </a:solidFill>
              <a:latin typeface="Roboto"/>
              <a:ea typeface="Roboto"/>
              <a:cs typeface="Roboto"/>
              <a:sym typeface="Roboto"/>
            </a:endParaRPr>
          </a:p>
        </p:txBody>
      </p:sp>
      <p:pic>
        <p:nvPicPr>
          <p:cNvPr id="327" name="Google Shape;327;p40"/>
          <p:cNvPicPr preferRelativeResize="0"/>
          <p:nvPr/>
        </p:nvPicPr>
        <p:blipFill>
          <a:blip r:embed="rId4">
            <a:alphaModFix/>
          </a:blip>
          <a:stretch>
            <a:fillRect/>
          </a:stretch>
        </p:blipFill>
        <p:spPr>
          <a:xfrm>
            <a:off x="6551724" y="1462087"/>
            <a:ext cx="1550011" cy="39338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31" name="Shape 331"/>
        <p:cNvGrpSpPr/>
        <p:nvPr/>
      </p:nvGrpSpPr>
      <p:grpSpPr>
        <a:xfrm>
          <a:off x="0" y="0"/>
          <a:ext cx="0" cy="0"/>
          <a:chOff x="0" y="0"/>
          <a:chExt cx="0" cy="0"/>
        </a:xfrm>
      </p:grpSpPr>
      <p:sp>
        <p:nvSpPr>
          <p:cNvPr id="332" name="Google Shape;332;p41"/>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Ambient/</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Generative</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333" name="Google Shape;333;p41"/>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4" name="Google Shape;334;p41"/>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i="1" lang="en-US" sz="1600">
                <a:solidFill>
                  <a:srgbClr val="FFFFFF"/>
                </a:solidFill>
                <a:latin typeface="Roboto Thin"/>
                <a:ea typeface="Roboto Thin"/>
                <a:cs typeface="Roboto Thin"/>
                <a:sym typeface="Roboto Thin"/>
              </a:rPr>
              <a:t>Pitch</a:t>
            </a:r>
            <a:r>
              <a:rPr lang="en-US" sz="1600">
                <a:solidFill>
                  <a:srgbClr val="FFFFFF"/>
                </a:solidFill>
                <a:latin typeface="Roboto Thin"/>
                <a:ea typeface="Roboto Thin"/>
                <a:cs typeface="Roboto Thin"/>
                <a:sym typeface="Roboto Thin"/>
              </a:rPr>
              <a:t>: Sequencer/Pattern Generators/S+H + Quantizer or Drone</a:t>
            </a:r>
            <a:endParaRPr sz="16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Clr>
                <a:schemeClr val="dk1"/>
              </a:buClr>
              <a:buSzPts val="1100"/>
              <a:buFont typeface="Arial"/>
              <a:buNone/>
            </a:pPr>
            <a:r>
              <a:rPr i="1" lang="en-US" sz="1600">
                <a:solidFill>
                  <a:srgbClr val="FFFFFF"/>
                </a:solidFill>
                <a:latin typeface="Roboto Thin"/>
                <a:ea typeface="Roboto Thin"/>
                <a:cs typeface="Roboto Thin"/>
                <a:sym typeface="Roboto Thin"/>
              </a:rPr>
              <a:t>Sound Source</a:t>
            </a:r>
            <a:r>
              <a:rPr lang="en-US" sz="1600">
                <a:solidFill>
                  <a:srgbClr val="FFFFFF"/>
                </a:solidFill>
                <a:latin typeface="Roboto Thin"/>
                <a:ea typeface="Roboto Thin"/>
                <a:cs typeface="Roboto Thin"/>
                <a:sym typeface="Roboto Thin"/>
              </a:rPr>
              <a:t>: VCOs, Physical Modeling, SD Playback Percussion</a:t>
            </a:r>
            <a:endParaRPr sz="16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Clr>
                <a:schemeClr val="dk1"/>
              </a:buClr>
              <a:buSzPts val="1100"/>
              <a:buFont typeface="Arial"/>
              <a:buNone/>
            </a:pPr>
            <a:r>
              <a:rPr i="1" lang="en-US" sz="1600">
                <a:solidFill>
                  <a:srgbClr val="FFFFFF"/>
                </a:solidFill>
                <a:latin typeface="Roboto Thin"/>
                <a:ea typeface="Roboto Thin"/>
                <a:cs typeface="Roboto Thin"/>
                <a:sym typeface="Roboto Thin"/>
              </a:rPr>
              <a:t>Filters</a:t>
            </a:r>
            <a:r>
              <a:rPr lang="en-US" sz="1600">
                <a:solidFill>
                  <a:srgbClr val="FFFFFF"/>
                </a:solidFill>
                <a:latin typeface="Roboto Thin"/>
                <a:ea typeface="Roboto Thin"/>
                <a:cs typeface="Roboto Thin"/>
                <a:sym typeface="Roboto Thin"/>
              </a:rPr>
              <a:t>: Spectral/EQ, Resonators, LP/BP/HP</a:t>
            </a:r>
            <a:endParaRPr sz="16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Clr>
                <a:schemeClr val="dk1"/>
              </a:buClr>
              <a:buSzPts val="1100"/>
              <a:buFont typeface="Arial"/>
              <a:buNone/>
            </a:pPr>
            <a:r>
              <a:rPr i="1" lang="en-US" sz="1600">
                <a:solidFill>
                  <a:srgbClr val="FFFFFF"/>
                </a:solidFill>
                <a:latin typeface="Roboto Thin"/>
                <a:ea typeface="Roboto Thin"/>
                <a:cs typeface="Roboto Thin"/>
                <a:sym typeface="Roboto Thin"/>
              </a:rPr>
              <a:t>FX/Audio Processing</a:t>
            </a:r>
            <a:r>
              <a:rPr lang="en-US" sz="1600">
                <a:solidFill>
                  <a:srgbClr val="FFFFFF"/>
                </a:solidFill>
                <a:latin typeface="Roboto Thin"/>
                <a:ea typeface="Roboto Thin"/>
                <a:cs typeface="Roboto Thin"/>
                <a:sym typeface="Roboto Thin"/>
              </a:rPr>
              <a:t>: Wavefolding, Multi-FX, dedicated FX?</a:t>
            </a:r>
            <a:endParaRPr sz="16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Clr>
                <a:schemeClr val="dk1"/>
              </a:buClr>
              <a:buSzPts val="1100"/>
              <a:buFont typeface="Arial"/>
              <a:buNone/>
            </a:pPr>
            <a:r>
              <a:rPr i="1" lang="en-US" sz="1600">
                <a:solidFill>
                  <a:srgbClr val="FFFFFF"/>
                </a:solidFill>
                <a:latin typeface="Roboto Thin"/>
                <a:ea typeface="Roboto Thin"/>
                <a:cs typeface="Roboto Thin"/>
                <a:sym typeface="Roboto Thin"/>
              </a:rPr>
              <a:t>Modulation</a:t>
            </a:r>
            <a:r>
              <a:rPr lang="en-US" sz="1600">
                <a:solidFill>
                  <a:srgbClr val="FFFFFF"/>
                </a:solidFill>
                <a:latin typeface="Roboto Thin"/>
                <a:ea typeface="Roboto Thin"/>
                <a:cs typeface="Roboto Thin"/>
                <a:sym typeface="Roboto Thin"/>
              </a:rPr>
              <a:t>: How will you sculpt and evolve your sound? </a:t>
            </a:r>
            <a:endParaRPr sz="16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Clr>
                <a:schemeClr val="dk1"/>
              </a:buClr>
              <a:buSzPts val="1100"/>
              <a:buFont typeface="Arial"/>
              <a:buNone/>
            </a:pPr>
            <a:r>
              <a:rPr lang="en-US" sz="1600">
                <a:solidFill>
                  <a:srgbClr val="FFFFFF"/>
                </a:solidFill>
                <a:latin typeface="Roboto Thin"/>
                <a:ea typeface="Roboto Thin"/>
                <a:cs typeface="Roboto Thin"/>
                <a:sym typeface="Roboto Thin"/>
              </a:rPr>
              <a:t>Mixers and VCAs </a:t>
            </a:r>
            <a:endParaRPr sz="1600">
              <a:solidFill>
                <a:srgbClr val="FFFFFF"/>
              </a:solidFill>
              <a:latin typeface="Roboto Thin"/>
              <a:ea typeface="Roboto Thin"/>
              <a:cs typeface="Roboto Thin"/>
              <a:sym typeface="Roboto Thin"/>
            </a:endParaRPr>
          </a:p>
          <a:p>
            <a:pPr indent="0" lvl="0" marL="0" rtl="0" algn="l">
              <a:spcBef>
                <a:spcPts val="1200"/>
              </a:spcBef>
              <a:spcAft>
                <a:spcPts val="0"/>
              </a:spcAft>
              <a:buClr>
                <a:schemeClr val="lt1"/>
              </a:buClr>
              <a:buSzPts val="1800"/>
              <a:buNone/>
            </a:pPr>
            <a:r>
              <a:t/>
            </a:r>
            <a:endParaRPr sz="1600">
              <a:latin typeface="Roboto Thin"/>
              <a:ea typeface="Roboto Thin"/>
              <a:cs typeface="Roboto Thin"/>
              <a:sym typeface="Roboto Thin"/>
            </a:endParaRPr>
          </a:p>
        </p:txBody>
      </p:sp>
      <p:sp>
        <p:nvSpPr>
          <p:cNvPr id="335" name="Google Shape;335;p41"/>
          <p:cNvSpPr txBox="1"/>
          <p:nvPr/>
        </p:nvSpPr>
        <p:spPr>
          <a:xfrm>
            <a:off x="4892050" y="385450"/>
            <a:ext cx="7044000" cy="53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US" sz="2000">
                <a:solidFill>
                  <a:srgbClr val="FFFFFF"/>
                </a:solidFill>
                <a:latin typeface="Roboto Thin"/>
                <a:ea typeface="Roboto Thin"/>
                <a:cs typeface="Roboto Thin"/>
                <a:sym typeface="Roboto Thin"/>
              </a:rPr>
              <a:t>Pitch</a:t>
            </a:r>
            <a:r>
              <a:rPr lang="en-US" sz="2000">
                <a:solidFill>
                  <a:srgbClr val="FFFFFF"/>
                </a:solidFill>
                <a:latin typeface="Roboto Thin"/>
                <a:ea typeface="Roboto Thin"/>
                <a:cs typeface="Roboto Thin"/>
                <a:sym typeface="Roboto Thin"/>
              </a:rPr>
              <a:t>: Sequencer/Pattern Generators/S+H + Quantizer or Drone</a:t>
            </a:r>
            <a:endParaRPr sz="20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None/>
            </a:pPr>
            <a:r>
              <a:rPr i="1" lang="en-US" sz="2000">
                <a:solidFill>
                  <a:srgbClr val="FFFFFF"/>
                </a:solidFill>
                <a:latin typeface="Roboto Thin"/>
                <a:ea typeface="Roboto Thin"/>
                <a:cs typeface="Roboto Thin"/>
                <a:sym typeface="Roboto Thin"/>
              </a:rPr>
              <a:t>Sound Source</a:t>
            </a:r>
            <a:r>
              <a:rPr lang="en-US" sz="2000">
                <a:solidFill>
                  <a:srgbClr val="FFFFFF"/>
                </a:solidFill>
                <a:latin typeface="Roboto Thin"/>
                <a:ea typeface="Roboto Thin"/>
                <a:cs typeface="Roboto Thin"/>
                <a:sym typeface="Roboto Thin"/>
              </a:rPr>
              <a:t>: VCOs, Physical Modeling, SD Playback Percussion</a:t>
            </a:r>
            <a:endParaRPr sz="20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None/>
            </a:pPr>
            <a:r>
              <a:rPr i="1" lang="en-US" sz="2000">
                <a:solidFill>
                  <a:srgbClr val="FFFFFF"/>
                </a:solidFill>
                <a:latin typeface="Roboto Thin"/>
                <a:ea typeface="Roboto Thin"/>
                <a:cs typeface="Roboto Thin"/>
                <a:sym typeface="Roboto Thin"/>
              </a:rPr>
              <a:t>Filters</a:t>
            </a:r>
            <a:r>
              <a:rPr lang="en-US" sz="2000">
                <a:solidFill>
                  <a:srgbClr val="FFFFFF"/>
                </a:solidFill>
                <a:latin typeface="Roboto Thin"/>
                <a:ea typeface="Roboto Thin"/>
                <a:cs typeface="Roboto Thin"/>
                <a:sym typeface="Roboto Thin"/>
              </a:rPr>
              <a:t>: Spectral/EQ, Resonators, LP/BP/HP</a:t>
            </a:r>
            <a:endParaRPr sz="20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None/>
            </a:pPr>
            <a:r>
              <a:rPr i="1" lang="en-US" sz="2000">
                <a:solidFill>
                  <a:srgbClr val="FFFFFF"/>
                </a:solidFill>
                <a:latin typeface="Roboto Thin"/>
                <a:ea typeface="Roboto Thin"/>
                <a:cs typeface="Roboto Thin"/>
                <a:sym typeface="Roboto Thin"/>
              </a:rPr>
              <a:t>FX/Audio Processing</a:t>
            </a:r>
            <a:r>
              <a:rPr lang="en-US" sz="2000">
                <a:solidFill>
                  <a:srgbClr val="FFFFFF"/>
                </a:solidFill>
                <a:latin typeface="Roboto Thin"/>
                <a:ea typeface="Roboto Thin"/>
                <a:cs typeface="Roboto Thin"/>
                <a:sym typeface="Roboto Thin"/>
              </a:rPr>
              <a:t>: Wavefolding, Multi-FX, dedicated FX?</a:t>
            </a:r>
            <a:endParaRPr sz="20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0"/>
              </a:spcAft>
              <a:buNone/>
            </a:pPr>
            <a:r>
              <a:rPr i="1" lang="en-US" sz="2000">
                <a:solidFill>
                  <a:srgbClr val="FFFFFF"/>
                </a:solidFill>
                <a:latin typeface="Roboto Thin"/>
                <a:ea typeface="Roboto Thin"/>
                <a:cs typeface="Roboto Thin"/>
                <a:sym typeface="Roboto Thin"/>
              </a:rPr>
              <a:t>Modulation</a:t>
            </a:r>
            <a:r>
              <a:rPr lang="en-US" sz="2000">
                <a:solidFill>
                  <a:srgbClr val="FFFFFF"/>
                </a:solidFill>
                <a:latin typeface="Roboto Thin"/>
                <a:ea typeface="Roboto Thin"/>
                <a:cs typeface="Roboto Thin"/>
                <a:sym typeface="Roboto Thin"/>
              </a:rPr>
              <a:t>: How will you sculpt and evolve your sound? </a:t>
            </a:r>
            <a:endParaRPr sz="2000">
              <a:solidFill>
                <a:srgbClr val="FFFFFF"/>
              </a:solidFill>
              <a:latin typeface="Roboto Thin"/>
              <a:ea typeface="Roboto Thin"/>
              <a:cs typeface="Roboto Thin"/>
              <a:sym typeface="Roboto Thin"/>
            </a:endParaRPr>
          </a:p>
          <a:p>
            <a:pPr indent="0" lvl="0" marL="0" rtl="0" algn="l">
              <a:lnSpc>
                <a:spcPct val="115000"/>
              </a:lnSpc>
              <a:spcBef>
                <a:spcPts val="1200"/>
              </a:spcBef>
              <a:spcAft>
                <a:spcPts val="1200"/>
              </a:spcAft>
              <a:buNone/>
            </a:pPr>
            <a:r>
              <a:rPr lang="en-US" sz="2000">
                <a:solidFill>
                  <a:srgbClr val="FFFFFF"/>
                </a:solidFill>
                <a:latin typeface="Roboto Thin"/>
                <a:ea typeface="Roboto Thin"/>
                <a:cs typeface="Roboto Thin"/>
                <a:sym typeface="Roboto Thin"/>
              </a:rPr>
              <a:t>Mixers and VCAs </a:t>
            </a:r>
            <a:endParaRPr sz="2000">
              <a:solidFill>
                <a:srgbClr val="FFFFFF"/>
              </a:solidFill>
              <a:latin typeface="Roboto Thin"/>
              <a:ea typeface="Roboto Thin"/>
              <a:cs typeface="Roboto Thin"/>
              <a:sym typeface="Roboto Thin"/>
            </a:endParaRPr>
          </a:p>
        </p:txBody>
      </p:sp>
      <p:sp>
        <p:nvSpPr>
          <p:cNvPr id="336" name="Google Shape;336;p41"/>
          <p:cNvSpPr txBox="1"/>
          <p:nvPr/>
        </p:nvSpPr>
        <p:spPr>
          <a:xfrm>
            <a:off x="4892050" y="1164900"/>
            <a:ext cx="7044000" cy="53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1200"/>
              </a:spcAft>
              <a:buNone/>
            </a:pPr>
            <a:r>
              <a:rPr i="1" lang="en-US" sz="1800">
                <a:solidFill>
                  <a:schemeClr val="dk1"/>
                </a:solidFill>
                <a:latin typeface="Roboto Thin"/>
                <a:ea typeface="Roboto Thin"/>
                <a:cs typeface="Roboto Thin"/>
                <a:sym typeface="Roboto Thin"/>
              </a:rPr>
              <a:t>Make Noise Mimeophon,, Mutable Instruments Rings</a:t>
            </a:r>
            <a:endParaRPr i="1" sz="1100">
              <a:solidFill>
                <a:schemeClr val="dk1"/>
              </a:solidFill>
              <a:latin typeface="Roboto"/>
              <a:ea typeface="Roboto"/>
              <a:cs typeface="Roboto"/>
              <a:sym typeface="Roboto"/>
            </a:endParaRPr>
          </a:p>
        </p:txBody>
      </p:sp>
      <p:pic>
        <p:nvPicPr>
          <p:cNvPr id="337" name="Google Shape;337;p41"/>
          <p:cNvPicPr preferRelativeResize="0"/>
          <p:nvPr/>
        </p:nvPicPr>
        <p:blipFill>
          <a:blip r:embed="rId3">
            <a:alphaModFix/>
          </a:blip>
          <a:stretch>
            <a:fillRect/>
          </a:stretch>
        </p:blipFill>
        <p:spPr>
          <a:xfrm>
            <a:off x="5051575" y="1375300"/>
            <a:ext cx="4264674" cy="4264674"/>
          </a:xfrm>
          <a:prstGeom prst="rect">
            <a:avLst/>
          </a:prstGeom>
          <a:noFill/>
          <a:ln>
            <a:noFill/>
          </a:ln>
        </p:spPr>
      </p:pic>
      <p:pic>
        <p:nvPicPr>
          <p:cNvPr descr="Eurorack Module Rings from Mutable instruments" id="338" name="Google Shape;338;p41"/>
          <p:cNvPicPr preferRelativeResize="0"/>
          <p:nvPr/>
        </p:nvPicPr>
        <p:blipFill>
          <a:blip r:embed="rId4">
            <a:alphaModFix/>
          </a:blip>
          <a:stretch>
            <a:fillRect/>
          </a:stretch>
        </p:blipFill>
        <p:spPr>
          <a:xfrm>
            <a:off x="9145500" y="1540725"/>
            <a:ext cx="2171700" cy="3933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2" name="Shape 342"/>
        <p:cNvGrpSpPr/>
        <p:nvPr/>
      </p:nvGrpSpPr>
      <p:grpSpPr>
        <a:xfrm>
          <a:off x="0" y="0"/>
          <a:ext cx="0" cy="0"/>
          <a:chOff x="0" y="0"/>
          <a:chExt cx="0" cy="0"/>
        </a:xfrm>
      </p:grpSpPr>
      <p:sp>
        <p:nvSpPr>
          <p:cNvPr id="343" name="Google Shape;343;p42"/>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ModularGrid</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344" name="Google Shape;344;p42"/>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5" name="Google Shape;345;p42"/>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lt1"/>
              </a:buClr>
              <a:buSzPts val="1800"/>
              <a:buNone/>
            </a:pPr>
            <a:r>
              <a:rPr lang="en-US" sz="2200">
                <a:latin typeface="Roboto Thin"/>
                <a:ea typeface="Roboto Thin"/>
                <a:cs typeface="Roboto Thin"/>
                <a:sym typeface="Roboto Thin"/>
              </a:rPr>
              <a:t>ModularGrid is a community driven database for modular synthesizers that features a drag and drop case planner, a forum, and marketplace.</a:t>
            </a:r>
            <a:endParaRPr sz="22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t/>
            </a:r>
            <a:endParaRPr sz="22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2200">
                <a:latin typeface="Roboto Thin"/>
                <a:ea typeface="Roboto Thin"/>
                <a:cs typeface="Roboto Thin"/>
                <a:sym typeface="Roboto Thin"/>
              </a:rPr>
              <a:t>Look up modules by manufacturer, primary and secondary functions, width, depth, and popularity! </a:t>
            </a:r>
            <a:endParaRPr sz="22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t/>
            </a:r>
            <a:endParaRPr sz="2200">
              <a:latin typeface="Roboto Thin"/>
              <a:ea typeface="Roboto Thin"/>
              <a:cs typeface="Roboto Thin"/>
              <a:sym typeface="Roboto Thin"/>
            </a:endParaRPr>
          </a:p>
        </p:txBody>
      </p:sp>
      <p:pic>
        <p:nvPicPr>
          <p:cNvPr id="346" name="Google Shape;346;p42"/>
          <p:cNvPicPr preferRelativeResize="0"/>
          <p:nvPr/>
        </p:nvPicPr>
        <p:blipFill>
          <a:blip r:embed="rId3">
            <a:alphaModFix/>
          </a:blip>
          <a:stretch>
            <a:fillRect/>
          </a:stretch>
        </p:blipFill>
        <p:spPr>
          <a:xfrm>
            <a:off x="4636000" y="1501429"/>
            <a:ext cx="7556101" cy="38551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50" name="Shape 350"/>
        <p:cNvGrpSpPr/>
        <p:nvPr/>
      </p:nvGrpSpPr>
      <p:grpSpPr>
        <a:xfrm>
          <a:off x="0" y="0"/>
          <a:ext cx="0" cy="0"/>
          <a:chOff x="0" y="0"/>
          <a:chExt cx="0" cy="0"/>
        </a:xfrm>
      </p:grpSpPr>
      <p:sp>
        <p:nvSpPr>
          <p:cNvPr id="351" name="Google Shape;351;p43"/>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Semi-Modulars</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352" name="Google Shape;352;p43"/>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https://media.sweetwater.com/api/i/q-82__ha-422c8cf6c045306c__hmac-1df2baf6e9ede3c6d387e65bfd3eb734a8919217/images/items/750/DFAM-large.jpg</a:t>
            </a:r>
            <a:endParaRPr b="0" i="0" sz="1800" u="none" cap="none" strike="noStrike">
              <a:solidFill>
                <a:schemeClr val="lt1"/>
              </a:solidFill>
              <a:latin typeface="Calibri"/>
              <a:ea typeface="Calibri"/>
              <a:cs typeface="Calibri"/>
              <a:sym typeface="Calibri"/>
            </a:endParaRPr>
          </a:p>
        </p:txBody>
      </p:sp>
      <p:sp>
        <p:nvSpPr>
          <p:cNvPr id="353" name="Google Shape;353;p43"/>
          <p:cNvSpPr txBox="1"/>
          <p:nvPr>
            <p:ph idx="1" type="body"/>
          </p:nvPr>
        </p:nvSpPr>
        <p:spPr>
          <a:xfrm>
            <a:off x="648929" y="1673225"/>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A Semi-Modular sits halfway between conventional,  fully pre-patched synthesizers and modular synthesizers. </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Fundamentally, it is a self-contained voice with a number of prewired or normalled modules. It is a standalone instrument but allows users the ability to expand its capability via a patchbay that allows for additional connectivity as well as introducing or rerouting signals in the system.</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t/>
            </a:r>
            <a:endParaRPr sz="1800">
              <a:latin typeface="Roboto Thin"/>
              <a:ea typeface="Roboto Thin"/>
              <a:cs typeface="Roboto Thin"/>
              <a:sym typeface="Roboto Thin"/>
            </a:endParaRPr>
          </a:p>
        </p:txBody>
      </p:sp>
      <p:pic>
        <p:nvPicPr>
          <p:cNvPr id="354" name="Google Shape;354;p43"/>
          <p:cNvPicPr preferRelativeResize="0"/>
          <p:nvPr/>
        </p:nvPicPr>
        <p:blipFill>
          <a:blip r:embed="rId3">
            <a:alphaModFix/>
          </a:blip>
          <a:stretch>
            <a:fillRect/>
          </a:stretch>
        </p:blipFill>
        <p:spPr>
          <a:xfrm>
            <a:off x="5155838" y="438349"/>
            <a:ext cx="6516426" cy="2997550"/>
          </a:xfrm>
          <a:prstGeom prst="rect">
            <a:avLst/>
          </a:prstGeom>
          <a:noFill/>
          <a:ln>
            <a:noFill/>
          </a:ln>
        </p:spPr>
      </p:pic>
      <p:pic>
        <p:nvPicPr>
          <p:cNvPr id="355" name="Google Shape;355;p43"/>
          <p:cNvPicPr preferRelativeResize="0"/>
          <p:nvPr/>
        </p:nvPicPr>
        <p:blipFill>
          <a:blip r:embed="rId4">
            <a:alphaModFix/>
          </a:blip>
          <a:stretch>
            <a:fillRect/>
          </a:stretch>
        </p:blipFill>
        <p:spPr>
          <a:xfrm>
            <a:off x="5374825" y="3283500"/>
            <a:ext cx="6078450" cy="341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4" name="Shape 114"/>
        <p:cNvGrpSpPr/>
        <p:nvPr/>
      </p:nvGrpSpPr>
      <p:grpSpPr>
        <a:xfrm>
          <a:off x="0" y="0"/>
          <a:ext cx="0" cy="0"/>
          <a:chOff x="0" y="0"/>
          <a:chExt cx="0" cy="0"/>
        </a:xfrm>
      </p:grpSpPr>
      <p:sp>
        <p:nvSpPr>
          <p:cNvPr id="115" name="Google Shape;115;p17"/>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Fourier</a:t>
            </a:r>
            <a:r>
              <a:rPr lang="en-US" sz="3600">
                <a:latin typeface="Roboto Thin"/>
                <a:ea typeface="Roboto Thin"/>
                <a:cs typeface="Roboto Thin"/>
                <a:sym typeface="Roboto Thin"/>
              </a:rPr>
              <a:t> Series</a:t>
            </a:r>
            <a:endParaRPr sz="3600">
              <a:latin typeface="Roboto Thin"/>
              <a:ea typeface="Roboto Thin"/>
              <a:cs typeface="Roboto Thin"/>
              <a:sym typeface="Roboto Thin"/>
            </a:endParaRPr>
          </a:p>
        </p:txBody>
      </p:sp>
      <p:sp>
        <p:nvSpPr>
          <p:cNvPr id="116" name="Google Shape;116;p17"/>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17"/>
          <p:cNvSpPr txBox="1"/>
          <p:nvPr>
            <p:ph idx="1" type="body"/>
          </p:nvPr>
        </p:nvSpPr>
        <p:spPr>
          <a:xfrm>
            <a:off x="648929" y="1864126"/>
            <a:ext cx="3348000" cy="45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400">
                <a:latin typeface="Roboto Thin"/>
                <a:ea typeface="Roboto Thin"/>
                <a:cs typeface="Roboto Thin"/>
                <a:sym typeface="Roboto Thin"/>
              </a:rPr>
              <a:t>The waveshape of an oscillator determines its timbre.  </a:t>
            </a:r>
            <a:endParaRPr sz="1400">
              <a:latin typeface="Roboto Thin"/>
              <a:ea typeface="Roboto Thin"/>
              <a:cs typeface="Roboto Thin"/>
              <a:sym typeface="Roboto Thin"/>
            </a:endParaRPr>
          </a:p>
          <a:p>
            <a:pPr indent="0" lvl="0" marL="0" marR="0" rtl="0" algn="l">
              <a:lnSpc>
                <a:spcPct val="90000"/>
              </a:lnSpc>
              <a:spcBef>
                <a:spcPts val="0"/>
              </a:spcBef>
              <a:spcAft>
                <a:spcPts val="0"/>
              </a:spcAft>
              <a:buNone/>
            </a:pPr>
            <a:r>
              <a:t/>
            </a:r>
            <a:endParaRPr sz="1400">
              <a:latin typeface="Roboto Thin"/>
              <a:ea typeface="Roboto Thin"/>
              <a:cs typeface="Roboto Thin"/>
              <a:sym typeface="Roboto Thin"/>
            </a:endParaRPr>
          </a:p>
          <a:p>
            <a:pPr indent="0" lvl="0" marL="0" marR="0" rtl="0" algn="l">
              <a:lnSpc>
                <a:spcPct val="90000"/>
              </a:lnSpc>
              <a:spcBef>
                <a:spcPts val="0"/>
              </a:spcBef>
              <a:spcAft>
                <a:spcPts val="0"/>
              </a:spcAft>
              <a:buNone/>
            </a:pPr>
            <a:r>
              <a:rPr lang="en-US" sz="1400">
                <a:latin typeface="Roboto Thin"/>
                <a:ea typeface="Roboto Thin"/>
                <a:cs typeface="Roboto Thin"/>
                <a:sym typeface="Roboto Thin"/>
              </a:rPr>
              <a:t>Any periodic waveform (i.e. a repeating oscillation) can be created by mixing sine waves whose frequencies are all multiples of the original periodic waveform’s frequency.  By carefully controlling the amplitude of each of the sine waves, any other waveform can be created.</a:t>
            </a:r>
            <a:endParaRPr sz="1400">
              <a:latin typeface="Roboto Thin"/>
              <a:ea typeface="Roboto Thin"/>
              <a:cs typeface="Roboto Thin"/>
              <a:sym typeface="Roboto Thin"/>
            </a:endParaRPr>
          </a:p>
          <a:p>
            <a:pPr indent="0" lvl="0" marL="0" marR="0" rtl="0" algn="l">
              <a:lnSpc>
                <a:spcPct val="90000"/>
              </a:lnSpc>
              <a:spcBef>
                <a:spcPts val="0"/>
              </a:spcBef>
              <a:spcAft>
                <a:spcPts val="0"/>
              </a:spcAft>
              <a:buNone/>
            </a:pPr>
            <a:r>
              <a:t/>
            </a:r>
            <a:endParaRPr sz="1400">
              <a:latin typeface="Roboto Thin"/>
              <a:ea typeface="Roboto Thin"/>
              <a:cs typeface="Roboto Thin"/>
              <a:sym typeface="Roboto Thin"/>
            </a:endParaRPr>
          </a:p>
          <a:p>
            <a:pPr indent="0" lvl="0" marL="0" marR="0" rtl="0" algn="l">
              <a:lnSpc>
                <a:spcPct val="90000"/>
              </a:lnSpc>
              <a:spcBef>
                <a:spcPts val="0"/>
              </a:spcBef>
              <a:spcAft>
                <a:spcPts val="0"/>
              </a:spcAft>
              <a:buNone/>
            </a:pPr>
            <a:r>
              <a:rPr lang="en-US" sz="1400">
                <a:latin typeface="Roboto Thin"/>
                <a:ea typeface="Roboto Thin"/>
                <a:cs typeface="Roboto Thin"/>
                <a:sym typeface="Roboto Thin"/>
              </a:rPr>
              <a:t>The original frequency of the waveform is known as the </a:t>
            </a:r>
            <a:r>
              <a:rPr i="1" lang="en-US" sz="1400">
                <a:latin typeface="Roboto Thin"/>
                <a:ea typeface="Roboto Thin"/>
                <a:cs typeface="Roboto Thin"/>
                <a:sym typeface="Roboto Thin"/>
              </a:rPr>
              <a:t>fundamental frequency</a:t>
            </a:r>
            <a:r>
              <a:rPr lang="en-US" sz="1400">
                <a:latin typeface="Roboto Thin"/>
                <a:ea typeface="Roboto Thin"/>
                <a:cs typeface="Roboto Thin"/>
                <a:sym typeface="Roboto Thin"/>
              </a:rPr>
              <a:t>.  The integer multiples of the fundamental are known as </a:t>
            </a:r>
            <a:r>
              <a:rPr i="1" lang="en-US" sz="1400">
                <a:latin typeface="Roboto Thin"/>
                <a:ea typeface="Roboto Thin"/>
                <a:cs typeface="Roboto Thin"/>
                <a:sym typeface="Roboto Thin"/>
              </a:rPr>
              <a:t>harmonics</a:t>
            </a:r>
            <a:r>
              <a:rPr lang="en-US" sz="1400">
                <a:latin typeface="Roboto Thin"/>
                <a:ea typeface="Roboto Thin"/>
                <a:cs typeface="Roboto Thin"/>
                <a:sym typeface="Roboto Thin"/>
              </a:rPr>
              <a:t>.</a:t>
            </a:r>
            <a:endParaRPr sz="1400">
              <a:latin typeface="Roboto Thin"/>
              <a:ea typeface="Roboto Thin"/>
              <a:cs typeface="Roboto Thin"/>
              <a:sym typeface="Roboto Thin"/>
            </a:endParaRPr>
          </a:p>
          <a:p>
            <a:pPr indent="0" lvl="0" marL="0" marR="0" rtl="0" algn="l">
              <a:lnSpc>
                <a:spcPct val="90000"/>
              </a:lnSpc>
              <a:spcBef>
                <a:spcPts val="0"/>
              </a:spcBef>
              <a:spcAft>
                <a:spcPts val="0"/>
              </a:spcAft>
              <a:buNone/>
            </a:pPr>
            <a:r>
              <a:t/>
            </a:r>
            <a:endParaRPr sz="1400">
              <a:latin typeface="Roboto Thin"/>
              <a:ea typeface="Roboto Thin"/>
              <a:cs typeface="Roboto Thin"/>
              <a:sym typeface="Roboto Thin"/>
            </a:endParaRPr>
          </a:p>
          <a:p>
            <a:pPr indent="0" lvl="0" marL="0" marR="0" rtl="0" algn="l">
              <a:lnSpc>
                <a:spcPct val="90000"/>
              </a:lnSpc>
              <a:spcBef>
                <a:spcPts val="0"/>
              </a:spcBef>
              <a:spcAft>
                <a:spcPts val="0"/>
              </a:spcAft>
              <a:buNone/>
            </a:pPr>
            <a:r>
              <a:rPr lang="en-US" sz="1400">
                <a:latin typeface="Roboto Thin"/>
                <a:ea typeface="Roboto Thin"/>
                <a:cs typeface="Roboto Thin"/>
                <a:sym typeface="Roboto Thin"/>
              </a:rPr>
              <a:t>Sounds which are more complex than  an oscillation, like a percussive hit or spoken language, may include many more sine waves that are not harmonic multiples of a fundamental frequency.  These are known as </a:t>
            </a:r>
            <a:r>
              <a:rPr i="1" lang="en-US" sz="1400">
                <a:latin typeface="Roboto Thin"/>
                <a:ea typeface="Roboto Thin"/>
                <a:cs typeface="Roboto Thin"/>
                <a:sym typeface="Roboto Thin"/>
              </a:rPr>
              <a:t>partials</a:t>
            </a:r>
            <a:r>
              <a:rPr lang="en-US" sz="1400">
                <a:latin typeface="Roboto Thin"/>
                <a:ea typeface="Roboto Thin"/>
                <a:cs typeface="Roboto Thin"/>
                <a:sym typeface="Roboto Thin"/>
              </a:rPr>
              <a:t>.</a:t>
            </a:r>
            <a:endParaRPr sz="1400">
              <a:latin typeface="Roboto Thin"/>
              <a:ea typeface="Roboto Thin"/>
              <a:cs typeface="Roboto Thin"/>
              <a:sym typeface="Roboto Thin"/>
            </a:endParaRPr>
          </a:p>
        </p:txBody>
      </p:sp>
      <p:pic>
        <p:nvPicPr>
          <p:cNvPr id="118" name="Google Shape;118;p17"/>
          <p:cNvPicPr preferRelativeResize="0"/>
          <p:nvPr/>
        </p:nvPicPr>
        <p:blipFill>
          <a:blip r:embed="rId3">
            <a:alphaModFix/>
          </a:blip>
          <a:stretch>
            <a:fillRect/>
          </a:stretch>
        </p:blipFill>
        <p:spPr>
          <a:xfrm>
            <a:off x="6032800" y="36275"/>
            <a:ext cx="4762500" cy="3810000"/>
          </a:xfrm>
          <a:prstGeom prst="rect">
            <a:avLst/>
          </a:prstGeom>
          <a:noFill/>
          <a:ln>
            <a:noFill/>
          </a:ln>
        </p:spPr>
      </p:pic>
      <p:pic>
        <p:nvPicPr>
          <p:cNvPr id="119" name="Google Shape;119;p17"/>
          <p:cNvPicPr preferRelativeResize="0"/>
          <p:nvPr/>
        </p:nvPicPr>
        <p:blipFill rotWithShape="1">
          <a:blip r:embed="rId4">
            <a:alphaModFix/>
          </a:blip>
          <a:srcRect b="0" l="1322" r="0" t="0"/>
          <a:stretch/>
        </p:blipFill>
        <p:spPr>
          <a:xfrm>
            <a:off x="5215138" y="4391325"/>
            <a:ext cx="6397826" cy="2168625"/>
          </a:xfrm>
          <a:prstGeom prst="rect">
            <a:avLst/>
          </a:prstGeom>
          <a:noFill/>
          <a:ln>
            <a:noFill/>
          </a:ln>
        </p:spPr>
      </p:pic>
      <p:sp>
        <p:nvSpPr>
          <p:cNvPr id="120" name="Google Shape;120;p17"/>
          <p:cNvSpPr txBox="1"/>
          <p:nvPr/>
        </p:nvSpPr>
        <p:spPr>
          <a:xfrm>
            <a:off x="10668850" y="6045450"/>
            <a:ext cx="1047900" cy="514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u="sng">
                <a:solidFill>
                  <a:schemeClr val="hlink"/>
                </a:solidFill>
                <a:latin typeface="Roboto Thin"/>
                <a:ea typeface="Roboto Thin"/>
                <a:cs typeface="Roboto Thin"/>
                <a:sym typeface="Roboto Thin"/>
                <a:hlinkClick r:id="rId5"/>
              </a:rPr>
              <a:t>Demo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59" name="Shape 359"/>
        <p:cNvGrpSpPr/>
        <p:nvPr/>
      </p:nvGrpSpPr>
      <p:grpSpPr>
        <a:xfrm>
          <a:off x="0" y="0"/>
          <a:ext cx="0" cy="0"/>
          <a:chOff x="0" y="0"/>
          <a:chExt cx="0" cy="0"/>
        </a:xfrm>
      </p:grpSpPr>
      <p:sp>
        <p:nvSpPr>
          <p:cNvPr id="360" name="Google Shape;360;p44"/>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Digital Modular</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361" name="Google Shape;361;p44"/>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2" name="Google Shape;362;p44"/>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Max/MSP</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BitWig’s Grid</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Reaktor</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VCV Reaktor</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Arturia Modular</a:t>
            </a:r>
            <a:endParaRPr sz="1800">
              <a:latin typeface="Roboto Thin"/>
              <a:ea typeface="Roboto Thin"/>
              <a:cs typeface="Roboto Thin"/>
              <a:sym typeface="Roboto Thin"/>
            </a:endParaRPr>
          </a:p>
        </p:txBody>
      </p:sp>
      <p:pic>
        <p:nvPicPr>
          <p:cNvPr descr="Image result for easel arturia" id="363" name="Google Shape;363;p44"/>
          <p:cNvPicPr preferRelativeResize="0"/>
          <p:nvPr/>
        </p:nvPicPr>
        <p:blipFill>
          <a:blip r:embed="rId3">
            <a:alphaModFix/>
          </a:blip>
          <a:stretch>
            <a:fillRect/>
          </a:stretch>
        </p:blipFill>
        <p:spPr>
          <a:xfrm>
            <a:off x="4891074" y="557827"/>
            <a:ext cx="3666900" cy="2516848"/>
          </a:xfrm>
          <a:prstGeom prst="rect">
            <a:avLst/>
          </a:prstGeom>
          <a:noFill/>
          <a:ln>
            <a:noFill/>
          </a:ln>
        </p:spPr>
      </p:pic>
      <p:pic>
        <p:nvPicPr>
          <p:cNvPr descr="Image result for bitwig grid" id="364" name="Google Shape;364;p44"/>
          <p:cNvPicPr preferRelativeResize="0"/>
          <p:nvPr/>
        </p:nvPicPr>
        <p:blipFill>
          <a:blip r:embed="rId4">
            <a:alphaModFix/>
          </a:blip>
          <a:stretch>
            <a:fillRect/>
          </a:stretch>
        </p:blipFill>
        <p:spPr>
          <a:xfrm>
            <a:off x="8674225" y="700017"/>
            <a:ext cx="3303651" cy="2232457"/>
          </a:xfrm>
          <a:prstGeom prst="rect">
            <a:avLst/>
          </a:prstGeom>
          <a:noFill/>
          <a:ln>
            <a:noFill/>
          </a:ln>
        </p:spPr>
      </p:pic>
      <p:pic>
        <p:nvPicPr>
          <p:cNvPr id="365" name="Google Shape;365;p44"/>
          <p:cNvPicPr preferRelativeResize="0"/>
          <p:nvPr/>
        </p:nvPicPr>
        <p:blipFill>
          <a:blip r:embed="rId5">
            <a:alphaModFix/>
          </a:blip>
          <a:stretch>
            <a:fillRect/>
          </a:stretch>
        </p:blipFill>
        <p:spPr>
          <a:xfrm>
            <a:off x="6480599" y="3349975"/>
            <a:ext cx="4221151" cy="31426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69" name="Shape 369"/>
        <p:cNvGrpSpPr/>
        <p:nvPr/>
      </p:nvGrpSpPr>
      <p:grpSpPr>
        <a:xfrm>
          <a:off x="0" y="0"/>
          <a:ext cx="0" cy="0"/>
          <a:chOff x="0" y="0"/>
          <a:chExt cx="0" cy="0"/>
        </a:xfrm>
      </p:grpSpPr>
      <p:sp>
        <p:nvSpPr>
          <p:cNvPr id="370" name="Google Shape;370;p45"/>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DAWs</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371" name="Google Shape;371;p45"/>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2" name="Google Shape;372;p45"/>
          <p:cNvSpPr txBox="1"/>
          <p:nvPr>
            <p:ph idx="1" type="body"/>
          </p:nvPr>
        </p:nvSpPr>
        <p:spPr>
          <a:xfrm>
            <a:off x="648929" y="1597025"/>
            <a:ext cx="3348000" cy="4546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lt1"/>
              </a:buClr>
              <a:buSzPts val="1800"/>
              <a:buNone/>
            </a:pPr>
            <a:r>
              <a:rPr lang="en-US" sz="1800">
                <a:latin typeface="Roboto Thin"/>
                <a:ea typeface="Roboto Thin"/>
                <a:cs typeface="Roboto Thin"/>
                <a:sym typeface="Roboto Thin"/>
              </a:rPr>
              <a:t>A DAW or digital audio workstation is software (less often hardware)  for recording, mixing, editing  and processing audio files. Most DAWs also incorporate MIDI functionality, allowing notes to be programmed or played via MIDI controller to play virtual instruments. </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i="1" lang="en-US" sz="1800">
                <a:latin typeface="Roboto Thin"/>
                <a:ea typeface="Roboto Thin"/>
                <a:cs typeface="Roboto Thin"/>
                <a:sym typeface="Roboto Thin"/>
              </a:rPr>
              <a:t>Free</a:t>
            </a:r>
            <a:endParaRPr i="1" sz="1800">
              <a:latin typeface="Roboto Thin"/>
              <a:ea typeface="Roboto Thin"/>
              <a:cs typeface="Roboto Thin"/>
              <a:sym typeface="Roboto Thin"/>
            </a:endParaRPr>
          </a:p>
          <a:p>
            <a:pPr indent="-342900" lvl="0" marL="457200" rtl="0" algn="l">
              <a:spcBef>
                <a:spcPts val="1000"/>
              </a:spcBef>
              <a:spcAft>
                <a:spcPts val="0"/>
              </a:spcAft>
              <a:buSzPts val="1800"/>
              <a:buFont typeface="Roboto Thin"/>
              <a:buChar char="•"/>
            </a:pPr>
            <a:r>
              <a:rPr lang="en-US" sz="1800">
                <a:latin typeface="Roboto Thin"/>
                <a:ea typeface="Roboto Thin"/>
                <a:cs typeface="Roboto Thin"/>
                <a:sym typeface="Roboto Thin"/>
              </a:rPr>
              <a:t>Garageband</a:t>
            </a:r>
            <a:endParaRPr sz="1800">
              <a:latin typeface="Roboto Thin"/>
              <a:ea typeface="Roboto Thin"/>
              <a:cs typeface="Roboto Thin"/>
              <a:sym typeface="Roboto Thin"/>
            </a:endParaRPr>
          </a:p>
          <a:p>
            <a:pPr indent="-342900" lvl="0" marL="457200" rtl="0" algn="l">
              <a:spcBef>
                <a:spcPts val="0"/>
              </a:spcBef>
              <a:spcAft>
                <a:spcPts val="0"/>
              </a:spcAft>
              <a:buSzPts val="1800"/>
              <a:buFont typeface="Roboto Thin"/>
              <a:buChar char="•"/>
            </a:pPr>
            <a:r>
              <a:rPr lang="en-US" sz="1800">
                <a:latin typeface="Roboto Thin"/>
                <a:ea typeface="Roboto Thin"/>
                <a:cs typeface="Roboto Thin"/>
                <a:sym typeface="Roboto Thin"/>
              </a:rPr>
              <a:t>Audacity</a:t>
            </a:r>
            <a:endParaRPr sz="1800">
              <a:latin typeface="Roboto Thin"/>
              <a:ea typeface="Roboto Thin"/>
              <a:cs typeface="Roboto Thin"/>
              <a:sym typeface="Roboto Thin"/>
            </a:endParaRPr>
          </a:p>
          <a:p>
            <a:pPr indent="-342900" lvl="0" marL="457200" rtl="0" algn="l">
              <a:spcBef>
                <a:spcPts val="0"/>
              </a:spcBef>
              <a:spcAft>
                <a:spcPts val="0"/>
              </a:spcAft>
              <a:buSzPts val="1800"/>
              <a:buFont typeface="Roboto Thin"/>
              <a:buChar char="•"/>
            </a:pPr>
            <a:r>
              <a:rPr lang="en-US" sz="1800">
                <a:latin typeface="Roboto Thin"/>
                <a:ea typeface="Roboto Thin"/>
                <a:cs typeface="Roboto Thin"/>
                <a:sym typeface="Roboto Thin"/>
              </a:rPr>
              <a:t>Ableton Live Lite</a:t>
            </a:r>
            <a:endParaRPr sz="1800">
              <a:latin typeface="Roboto Thin"/>
              <a:ea typeface="Roboto Thin"/>
              <a:cs typeface="Roboto Thin"/>
              <a:sym typeface="Roboto Thin"/>
            </a:endParaRPr>
          </a:p>
          <a:p>
            <a:pPr indent="0" lvl="0" marL="0" rtl="0" algn="l">
              <a:spcBef>
                <a:spcPts val="1000"/>
              </a:spcBef>
              <a:spcAft>
                <a:spcPts val="0"/>
              </a:spcAft>
              <a:buClr>
                <a:schemeClr val="lt1"/>
              </a:buClr>
              <a:buSzPts val="1800"/>
              <a:buNone/>
            </a:pPr>
            <a:r>
              <a:rPr i="1" lang="en-US" sz="1800">
                <a:latin typeface="Roboto Thin"/>
                <a:ea typeface="Roboto Thin"/>
                <a:cs typeface="Roboto Thin"/>
                <a:sym typeface="Roboto Thin"/>
              </a:rPr>
              <a:t>Paid</a:t>
            </a:r>
            <a:endParaRPr i="1" sz="1800">
              <a:latin typeface="Roboto Thin"/>
              <a:ea typeface="Roboto Thin"/>
              <a:cs typeface="Roboto Thin"/>
              <a:sym typeface="Roboto Thin"/>
            </a:endParaRPr>
          </a:p>
          <a:p>
            <a:pPr indent="-342900" lvl="0" marL="457200" rtl="0" algn="l">
              <a:spcBef>
                <a:spcPts val="1000"/>
              </a:spcBef>
              <a:spcAft>
                <a:spcPts val="0"/>
              </a:spcAft>
              <a:buSzPts val="1800"/>
              <a:buFont typeface="Roboto Thin"/>
              <a:buChar char="•"/>
            </a:pPr>
            <a:r>
              <a:rPr lang="en-US" sz="1800">
                <a:latin typeface="Roboto Thin"/>
                <a:ea typeface="Roboto Thin"/>
                <a:cs typeface="Roboto Thin"/>
                <a:sym typeface="Roboto Thin"/>
              </a:rPr>
              <a:t>Ableton Live 10</a:t>
            </a:r>
            <a:endParaRPr sz="1800">
              <a:latin typeface="Roboto Thin"/>
              <a:ea typeface="Roboto Thin"/>
              <a:cs typeface="Roboto Thin"/>
              <a:sym typeface="Roboto Thin"/>
            </a:endParaRPr>
          </a:p>
          <a:p>
            <a:pPr indent="-342900" lvl="0" marL="457200" rtl="0" algn="l">
              <a:spcBef>
                <a:spcPts val="0"/>
              </a:spcBef>
              <a:spcAft>
                <a:spcPts val="0"/>
              </a:spcAft>
              <a:buSzPts val="1800"/>
              <a:buFont typeface="Roboto Thin"/>
              <a:buChar char="•"/>
            </a:pPr>
            <a:r>
              <a:rPr lang="en-US" sz="1800">
                <a:latin typeface="Roboto Thin"/>
                <a:ea typeface="Roboto Thin"/>
                <a:cs typeface="Roboto Thin"/>
                <a:sym typeface="Roboto Thin"/>
              </a:rPr>
              <a:t>BitWig</a:t>
            </a:r>
            <a:endParaRPr sz="1800">
              <a:latin typeface="Roboto Thin"/>
              <a:ea typeface="Roboto Thin"/>
              <a:cs typeface="Roboto Thin"/>
              <a:sym typeface="Roboto Thin"/>
            </a:endParaRPr>
          </a:p>
        </p:txBody>
      </p:sp>
      <p:pic>
        <p:nvPicPr>
          <p:cNvPr descr="Image result for ableton" id="373" name="Google Shape;373;p45"/>
          <p:cNvPicPr preferRelativeResize="0"/>
          <p:nvPr/>
        </p:nvPicPr>
        <p:blipFill>
          <a:blip r:embed="rId3">
            <a:alphaModFix/>
          </a:blip>
          <a:stretch>
            <a:fillRect/>
          </a:stretch>
        </p:blipFill>
        <p:spPr>
          <a:xfrm>
            <a:off x="4773848" y="1155900"/>
            <a:ext cx="7280415" cy="454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4" name="Shape 124"/>
        <p:cNvGrpSpPr/>
        <p:nvPr/>
      </p:nvGrpSpPr>
      <p:grpSpPr>
        <a:xfrm>
          <a:off x="0" y="0"/>
          <a:ext cx="0" cy="0"/>
          <a:chOff x="0" y="0"/>
          <a:chExt cx="0" cy="0"/>
        </a:xfrm>
      </p:grpSpPr>
      <p:sp>
        <p:nvSpPr>
          <p:cNvPr id="125" name="Google Shape;125;p18"/>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Spectrum</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126" name="Google Shape;126;p18"/>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18"/>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None/>
            </a:pPr>
            <a:r>
              <a:rPr lang="en-US" sz="1800">
                <a:latin typeface="Roboto Thin"/>
                <a:ea typeface="Roboto Thin"/>
                <a:cs typeface="Roboto Thin"/>
                <a:sym typeface="Roboto Thin"/>
              </a:rPr>
              <a:t>The </a:t>
            </a:r>
            <a:r>
              <a:rPr i="1" lang="en-US" sz="1800">
                <a:latin typeface="Roboto Thin"/>
                <a:ea typeface="Roboto Thin"/>
                <a:cs typeface="Roboto Thin"/>
                <a:sym typeface="Roboto Thin"/>
              </a:rPr>
              <a:t>frequency domain</a:t>
            </a:r>
            <a:r>
              <a:rPr lang="en-US" sz="1800">
                <a:latin typeface="Roboto Thin"/>
                <a:ea typeface="Roboto Thin"/>
                <a:cs typeface="Roboto Thin"/>
                <a:sym typeface="Roboto Thin"/>
              </a:rPr>
              <a:t> is used to understand the harmonic content of a sound: the x-axis is frequency, while the y-axis measures the amount of energy at each frequency.</a:t>
            </a:r>
            <a:endParaRPr sz="18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800">
                <a:latin typeface="Roboto Thin"/>
                <a:ea typeface="Roboto Thin"/>
                <a:cs typeface="Roboto Thin"/>
                <a:sym typeface="Roboto Thin"/>
              </a:rPr>
              <a:t>A sound’s</a:t>
            </a:r>
            <a:r>
              <a:rPr lang="en-US" sz="1800">
                <a:latin typeface="Roboto Thin"/>
                <a:ea typeface="Roboto Thin"/>
                <a:cs typeface="Roboto Thin"/>
                <a:sym typeface="Roboto Thin"/>
              </a:rPr>
              <a:t> </a:t>
            </a:r>
            <a:r>
              <a:rPr i="1" lang="en-US" sz="1800">
                <a:latin typeface="Roboto Thin"/>
                <a:ea typeface="Roboto Thin"/>
                <a:cs typeface="Roboto Thin"/>
                <a:sym typeface="Roboto Thin"/>
              </a:rPr>
              <a:t>spectrum</a:t>
            </a:r>
            <a:r>
              <a:rPr lang="en-US" sz="1800">
                <a:latin typeface="Roboto Thin"/>
                <a:ea typeface="Roboto Thin"/>
                <a:cs typeface="Roboto Thin"/>
                <a:sym typeface="Roboto Thin"/>
              </a:rPr>
              <a:t> is its representation in the frequency domain: it shows the energy at all the individual frequencies that make up a sound. </a:t>
            </a:r>
            <a:endParaRPr sz="18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800">
                <a:latin typeface="Roboto Thin"/>
                <a:ea typeface="Roboto Thin"/>
                <a:cs typeface="Roboto Thin"/>
                <a:sym typeface="Roboto Thin"/>
              </a:rPr>
              <a:t>A </a:t>
            </a:r>
            <a:r>
              <a:rPr i="1" lang="en-US" sz="1800">
                <a:latin typeface="Roboto Thin"/>
                <a:ea typeface="Roboto Thin"/>
                <a:cs typeface="Roboto Thin"/>
                <a:sym typeface="Roboto Thin"/>
              </a:rPr>
              <a:t>spectrogram</a:t>
            </a:r>
            <a:r>
              <a:rPr lang="en-US" sz="1800">
                <a:latin typeface="Roboto Thin"/>
                <a:ea typeface="Roboto Thin"/>
                <a:cs typeface="Roboto Thin"/>
                <a:sym typeface="Roboto Thin"/>
              </a:rPr>
              <a:t> uses three dimensions to show how a sound’s spectrum changes over time.  The x-axis is time, the y-axis is frequency, and the z-axis is energy. </a:t>
            </a:r>
            <a:endParaRPr sz="18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t/>
            </a:r>
            <a:endParaRPr sz="18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t/>
            </a:r>
            <a:endParaRPr sz="18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t/>
            </a:r>
            <a:endParaRPr sz="18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t/>
            </a:r>
            <a:endParaRPr sz="1800">
              <a:latin typeface="Roboto Thin"/>
              <a:ea typeface="Roboto Thin"/>
              <a:cs typeface="Roboto Thin"/>
              <a:sym typeface="Roboto Thin"/>
            </a:endParaRPr>
          </a:p>
        </p:txBody>
      </p:sp>
      <p:pic>
        <p:nvPicPr>
          <p:cNvPr id="128" name="Google Shape;128;p18"/>
          <p:cNvPicPr preferRelativeResize="0"/>
          <p:nvPr/>
        </p:nvPicPr>
        <p:blipFill>
          <a:blip r:embed="rId3">
            <a:alphaModFix/>
          </a:blip>
          <a:stretch>
            <a:fillRect/>
          </a:stretch>
        </p:blipFill>
        <p:spPr>
          <a:xfrm>
            <a:off x="6340245" y="398675"/>
            <a:ext cx="4147603" cy="2592250"/>
          </a:xfrm>
          <a:prstGeom prst="rect">
            <a:avLst/>
          </a:prstGeom>
          <a:noFill/>
          <a:ln>
            <a:noFill/>
          </a:ln>
        </p:spPr>
      </p:pic>
      <p:pic>
        <p:nvPicPr>
          <p:cNvPr id="129" name="Google Shape;129;p18"/>
          <p:cNvPicPr preferRelativeResize="0"/>
          <p:nvPr/>
        </p:nvPicPr>
        <p:blipFill>
          <a:blip r:embed="rId4">
            <a:alphaModFix/>
          </a:blip>
          <a:stretch>
            <a:fillRect/>
          </a:stretch>
        </p:blipFill>
        <p:spPr>
          <a:xfrm>
            <a:off x="6464575" y="3447775"/>
            <a:ext cx="3898949" cy="2983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3" name="Shape 133"/>
        <p:cNvGrpSpPr/>
        <p:nvPr/>
      </p:nvGrpSpPr>
      <p:grpSpPr>
        <a:xfrm>
          <a:off x="0" y="0"/>
          <a:ext cx="0" cy="0"/>
          <a:chOff x="0" y="0"/>
          <a:chExt cx="0" cy="0"/>
        </a:xfrm>
      </p:grpSpPr>
      <p:sp>
        <p:nvSpPr>
          <p:cNvPr id="134" name="Google Shape;134;p19"/>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Waveshape</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135" name="Google Shape;135;p19"/>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9"/>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The </a:t>
            </a:r>
            <a:r>
              <a:rPr i="1" lang="en-US" sz="1400">
                <a:latin typeface="Roboto Thin"/>
                <a:ea typeface="Roboto Thin"/>
                <a:cs typeface="Roboto Thin"/>
                <a:sym typeface="Roboto Thin"/>
              </a:rPr>
              <a:t>time domain</a:t>
            </a:r>
            <a:r>
              <a:rPr lang="en-US" sz="1400">
                <a:latin typeface="Roboto Thin"/>
                <a:ea typeface="Roboto Thin"/>
                <a:cs typeface="Roboto Thin"/>
                <a:sym typeface="Roboto Thin"/>
              </a:rPr>
              <a:t> visualizes a changing voltage: the x-axis is time, while the y-axis is voltage.  The waveshape of a signal is a graph of its changing voltage as a function of time.</a:t>
            </a:r>
            <a:endParaRPr sz="1400">
              <a:latin typeface="Roboto Thin"/>
              <a:ea typeface="Roboto Thin"/>
              <a:cs typeface="Roboto Thin"/>
              <a:sym typeface="Roboto Thin"/>
            </a:endParaRPr>
          </a:p>
          <a:p>
            <a:pPr indent="0" lvl="0" marL="0" marR="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Sine waves are the simplest of all wave shapes, containing only a single fundamental frequency and no additional harmonics. </a:t>
            </a:r>
            <a:endParaRPr sz="1400">
              <a:latin typeface="Roboto Thin"/>
              <a:ea typeface="Roboto Thin"/>
              <a:cs typeface="Roboto Thin"/>
              <a:sym typeface="Roboto Thin"/>
            </a:endParaRPr>
          </a:p>
          <a:p>
            <a:pPr indent="0" lvl="0" marL="0" marR="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Square waves contain additional odd harmonic context. </a:t>
            </a:r>
            <a:endParaRPr sz="1400">
              <a:latin typeface="Roboto Thin"/>
              <a:ea typeface="Roboto Thin"/>
              <a:cs typeface="Roboto Thin"/>
              <a:sym typeface="Roboto Thin"/>
            </a:endParaRPr>
          </a:p>
          <a:p>
            <a:pPr indent="0" lvl="0" marL="0" marR="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Triangle waves contain a fundamental sound plus odd harmonics.</a:t>
            </a:r>
            <a:endParaRPr sz="1400">
              <a:latin typeface="Roboto Thin"/>
              <a:ea typeface="Roboto Thin"/>
              <a:cs typeface="Roboto Thin"/>
              <a:sym typeface="Roboto Thin"/>
            </a:endParaRPr>
          </a:p>
          <a:p>
            <a:pPr indent="0" lvl="0" marL="0" marR="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Square waves contain both odd and even harmonics.</a:t>
            </a:r>
            <a:endParaRPr sz="1400">
              <a:latin typeface="Roboto Thin"/>
              <a:ea typeface="Roboto Thin"/>
              <a:cs typeface="Roboto Thin"/>
              <a:sym typeface="Roboto Thin"/>
            </a:endParaRPr>
          </a:p>
          <a:p>
            <a:pPr indent="0" lvl="0" marL="0" marR="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Noise is made up of energy at every frequency.</a:t>
            </a:r>
            <a:endParaRPr sz="1400">
              <a:latin typeface="Roboto Thin"/>
              <a:ea typeface="Roboto Thin"/>
              <a:cs typeface="Roboto Thin"/>
              <a:sym typeface="Roboto Thin"/>
            </a:endParaRPr>
          </a:p>
        </p:txBody>
      </p:sp>
      <p:pic>
        <p:nvPicPr>
          <p:cNvPr id="137" name="Google Shape;137;p19"/>
          <p:cNvPicPr preferRelativeResize="0"/>
          <p:nvPr/>
        </p:nvPicPr>
        <p:blipFill rotWithShape="1">
          <a:blip r:embed="rId3">
            <a:alphaModFix/>
          </a:blip>
          <a:srcRect b="4121" l="2629" r="3137" t="4496"/>
          <a:stretch/>
        </p:blipFill>
        <p:spPr>
          <a:xfrm>
            <a:off x="4989687" y="557725"/>
            <a:ext cx="6848732" cy="574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1" name="Shape 141"/>
        <p:cNvGrpSpPr/>
        <p:nvPr/>
      </p:nvGrpSpPr>
      <p:grpSpPr>
        <a:xfrm>
          <a:off x="0" y="0"/>
          <a:ext cx="0" cy="0"/>
          <a:chOff x="0" y="0"/>
          <a:chExt cx="0" cy="0"/>
        </a:xfrm>
      </p:grpSpPr>
      <p:sp>
        <p:nvSpPr>
          <p:cNvPr id="142" name="Google Shape;142;p20"/>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Filters</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143" name="Google Shape;143;p20"/>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4" name="Google Shape;144;p20"/>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None/>
            </a:pPr>
            <a:r>
              <a:rPr i="1" lang="en-US" sz="1400">
                <a:latin typeface="Roboto Thin"/>
                <a:ea typeface="Roboto Thin"/>
                <a:cs typeface="Roboto Thin"/>
                <a:sym typeface="Roboto Thin"/>
              </a:rPr>
              <a:t>Subtractive synthesis</a:t>
            </a:r>
            <a:r>
              <a:rPr lang="en-US" sz="1400">
                <a:latin typeface="Roboto Thin"/>
                <a:ea typeface="Roboto Thin"/>
                <a:cs typeface="Roboto Thin"/>
                <a:sym typeface="Roboto Thin"/>
              </a:rPr>
              <a:t> adjusts the timbre of a sound by removing harmonic content.</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A </a:t>
            </a:r>
            <a:r>
              <a:rPr i="1" lang="en-US" sz="1400">
                <a:latin typeface="Roboto Thin"/>
                <a:ea typeface="Roboto Thin"/>
                <a:cs typeface="Roboto Thin"/>
                <a:sym typeface="Roboto Thin"/>
              </a:rPr>
              <a:t>filter </a:t>
            </a:r>
            <a:r>
              <a:rPr lang="en-US" sz="1400">
                <a:latin typeface="Roboto Thin"/>
                <a:ea typeface="Roboto Thin"/>
                <a:cs typeface="Roboto Thin"/>
                <a:sym typeface="Roboto Thin"/>
              </a:rPr>
              <a:t>attenuates frequencies above or below a specific threshold or </a:t>
            </a:r>
            <a:r>
              <a:rPr i="1" lang="en-US" sz="1400">
                <a:latin typeface="Roboto Thin"/>
                <a:ea typeface="Roboto Thin"/>
                <a:cs typeface="Roboto Thin"/>
                <a:sym typeface="Roboto Thin"/>
              </a:rPr>
              <a:t>cutoff frequency</a:t>
            </a:r>
            <a:r>
              <a:rPr lang="en-US" sz="1400">
                <a:latin typeface="Roboto Thin"/>
                <a:ea typeface="Roboto Thin"/>
                <a:cs typeface="Roboto Thin"/>
                <a:sym typeface="Roboto Thin"/>
              </a:rPr>
              <a:t>. </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A </a:t>
            </a:r>
            <a:r>
              <a:rPr i="1" lang="en-US" sz="1400">
                <a:latin typeface="Roboto Thin"/>
                <a:ea typeface="Roboto Thin"/>
                <a:cs typeface="Roboto Thin"/>
                <a:sym typeface="Roboto Thin"/>
              </a:rPr>
              <a:t>lowpass filter</a:t>
            </a:r>
            <a:r>
              <a:rPr lang="en-US" sz="1400">
                <a:latin typeface="Roboto Thin"/>
                <a:ea typeface="Roboto Thin"/>
                <a:cs typeface="Roboto Thin"/>
                <a:sym typeface="Roboto Thin"/>
              </a:rPr>
              <a:t> passes all of the harmonics below its cutoff and reduces the level of higher harmonics above that cutoff.</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A </a:t>
            </a:r>
            <a:r>
              <a:rPr i="1" lang="en-US" sz="1400">
                <a:latin typeface="Roboto Thin"/>
                <a:ea typeface="Roboto Thin"/>
                <a:cs typeface="Roboto Thin"/>
                <a:sym typeface="Roboto Thin"/>
              </a:rPr>
              <a:t>highpass filter</a:t>
            </a:r>
            <a:r>
              <a:rPr lang="en-US" sz="1400">
                <a:latin typeface="Roboto Thin"/>
                <a:ea typeface="Roboto Thin"/>
                <a:cs typeface="Roboto Thin"/>
                <a:sym typeface="Roboto Thin"/>
              </a:rPr>
              <a:t> passes all harmonics above its cutoff and attenuates the lower harmonics below the cutoff. </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A </a:t>
            </a:r>
            <a:r>
              <a:rPr i="1" lang="en-US" sz="1400">
                <a:latin typeface="Roboto Thin"/>
                <a:ea typeface="Roboto Thin"/>
                <a:cs typeface="Roboto Thin"/>
                <a:sym typeface="Roboto Thin"/>
              </a:rPr>
              <a:t>bandpass filter</a:t>
            </a:r>
            <a:r>
              <a:rPr lang="en-US" sz="1400">
                <a:latin typeface="Roboto Thin"/>
                <a:ea typeface="Roboto Thin"/>
                <a:cs typeface="Roboto Thin"/>
                <a:sym typeface="Roboto Thin"/>
              </a:rPr>
              <a:t> allows harmonics around the cutoff to pass through and reduces frequencies that are above and below the cutoff. </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The </a:t>
            </a:r>
            <a:r>
              <a:rPr lang="en-US" sz="1400">
                <a:latin typeface="Roboto Thin"/>
                <a:ea typeface="Roboto Thin"/>
                <a:cs typeface="Roboto Thin"/>
                <a:sym typeface="Roboto Thin"/>
              </a:rPr>
              <a:t>strength of filter is determined by its </a:t>
            </a:r>
            <a:r>
              <a:rPr i="1" lang="en-US" sz="1400">
                <a:latin typeface="Roboto Thin"/>
                <a:ea typeface="Roboto Thin"/>
                <a:cs typeface="Roboto Thin"/>
                <a:sym typeface="Roboto Thin"/>
              </a:rPr>
              <a:t>slope</a:t>
            </a:r>
            <a:r>
              <a:rPr lang="en-US" sz="1400">
                <a:latin typeface="Roboto Thin"/>
                <a:ea typeface="Roboto Thin"/>
                <a:cs typeface="Roboto Thin"/>
                <a:sym typeface="Roboto Thin"/>
              </a:rPr>
              <a:t>: the lower the slope, the less aggressively it attenuates filters below or above its cut off. </a:t>
            </a:r>
            <a:endParaRPr sz="1400">
              <a:latin typeface="Roboto Thin"/>
              <a:ea typeface="Roboto Thin"/>
              <a:cs typeface="Roboto Thin"/>
              <a:sym typeface="Roboto Thin"/>
            </a:endParaRPr>
          </a:p>
        </p:txBody>
      </p:sp>
      <p:pic>
        <p:nvPicPr>
          <p:cNvPr id="145" name="Google Shape;145;p20"/>
          <p:cNvPicPr preferRelativeResize="0"/>
          <p:nvPr/>
        </p:nvPicPr>
        <p:blipFill>
          <a:blip r:embed="rId3">
            <a:alphaModFix/>
          </a:blip>
          <a:stretch>
            <a:fillRect/>
          </a:stretch>
        </p:blipFill>
        <p:spPr>
          <a:xfrm>
            <a:off x="7164650" y="2490900"/>
            <a:ext cx="2848394" cy="1838900"/>
          </a:xfrm>
          <a:prstGeom prst="rect">
            <a:avLst/>
          </a:prstGeom>
          <a:noFill/>
          <a:ln>
            <a:noFill/>
          </a:ln>
        </p:spPr>
      </p:pic>
      <p:pic>
        <p:nvPicPr>
          <p:cNvPr id="146" name="Google Shape;146;p20"/>
          <p:cNvPicPr preferRelativeResize="0"/>
          <p:nvPr/>
        </p:nvPicPr>
        <p:blipFill>
          <a:blip r:embed="rId4">
            <a:alphaModFix/>
          </a:blip>
          <a:stretch>
            <a:fillRect/>
          </a:stretch>
        </p:blipFill>
        <p:spPr>
          <a:xfrm>
            <a:off x="6933125" y="250300"/>
            <a:ext cx="3089888" cy="1838901"/>
          </a:xfrm>
          <a:prstGeom prst="rect">
            <a:avLst/>
          </a:prstGeom>
          <a:noFill/>
          <a:ln>
            <a:noFill/>
          </a:ln>
        </p:spPr>
      </p:pic>
      <p:pic>
        <p:nvPicPr>
          <p:cNvPr id="147" name="Google Shape;147;p20"/>
          <p:cNvPicPr preferRelativeResize="0"/>
          <p:nvPr/>
        </p:nvPicPr>
        <p:blipFill>
          <a:blip r:embed="rId5">
            <a:alphaModFix/>
          </a:blip>
          <a:stretch>
            <a:fillRect/>
          </a:stretch>
        </p:blipFill>
        <p:spPr>
          <a:xfrm>
            <a:off x="6933125" y="4655275"/>
            <a:ext cx="3221450" cy="1901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1" name="Shape 151"/>
        <p:cNvGrpSpPr/>
        <p:nvPr/>
      </p:nvGrpSpPr>
      <p:grpSpPr>
        <a:xfrm>
          <a:off x="0" y="0"/>
          <a:ext cx="0" cy="0"/>
          <a:chOff x="0" y="0"/>
          <a:chExt cx="0" cy="0"/>
        </a:xfrm>
      </p:grpSpPr>
      <p:sp>
        <p:nvSpPr>
          <p:cNvPr id="152" name="Google Shape;152;p21"/>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Wavefolding</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153" name="Google Shape;153;p21"/>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21"/>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None/>
            </a:pPr>
            <a:r>
              <a:rPr lang="en-US" sz="2400">
                <a:latin typeface="Roboto Thin"/>
                <a:ea typeface="Roboto Thin"/>
                <a:cs typeface="Roboto Thin"/>
                <a:sym typeface="Roboto Thin"/>
              </a:rPr>
              <a:t>Wavefolding is a type of wave shaping where signal peaks above a threshold are inverted in a series of folds, resulting in new harmonics being added.</a:t>
            </a:r>
            <a:endParaRPr sz="2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t/>
            </a:r>
            <a:endParaRPr sz="2400">
              <a:latin typeface="Roboto Thin"/>
              <a:ea typeface="Roboto Thin"/>
              <a:cs typeface="Roboto Thin"/>
              <a:sym typeface="Roboto Thin"/>
            </a:endParaRPr>
          </a:p>
        </p:txBody>
      </p:sp>
      <p:pic>
        <p:nvPicPr>
          <p:cNvPr id="155" name="Google Shape;155;p21"/>
          <p:cNvPicPr preferRelativeResize="0"/>
          <p:nvPr/>
        </p:nvPicPr>
        <p:blipFill>
          <a:blip r:embed="rId3">
            <a:alphaModFix/>
          </a:blip>
          <a:stretch>
            <a:fillRect/>
          </a:stretch>
        </p:blipFill>
        <p:spPr>
          <a:xfrm>
            <a:off x="5587225" y="2097777"/>
            <a:ext cx="5653649" cy="266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9" name="Shape 159"/>
        <p:cNvGrpSpPr/>
        <p:nvPr/>
      </p:nvGrpSpPr>
      <p:grpSpPr>
        <a:xfrm>
          <a:off x="0" y="0"/>
          <a:ext cx="0" cy="0"/>
          <a:chOff x="0" y="0"/>
          <a:chExt cx="0" cy="0"/>
        </a:xfrm>
      </p:grpSpPr>
      <p:sp>
        <p:nvSpPr>
          <p:cNvPr id="160" name="Google Shape;160;p22"/>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Delay</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161" name="Google Shape;161;p22"/>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22"/>
          <p:cNvSpPr txBox="1"/>
          <p:nvPr>
            <p:ph idx="1" type="body"/>
          </p:nvPr>
        </p:nvSpPr>
        <p:spPr>
          <a:xfrm>
            <a:off x="648929" y="18256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Delay</a:t>
            </a:r>
            <a:r>
              <a:rPr lang="en-US" sz="1400">
                <a:latin typeface="Roboto Thin"/>
                <a:ea typeface="Roboto Thin"/>
                <a:cs typeface="Roboto Thin"/>
                <a:sym typeface="Roboto Thin"/>
              </a:rPr>
              <a:t> is a  </a:t>
            </a:r>
            <a:r>
              <a:rPr lang="en-US" sz="1400">
                <a:latin typeface="Roboto Thin"/>
                <a:ea typeface="Roboto Thin"/>
                <a:cs typeface="Roboto Thin"/>
                <a:sym typeface="Roboto Thin"/>
              </a:rPr>
              <a:t>time-based audio effect that mimics echos.  An “echo” occurs when a sound is repeated multiple times after it first occurs, usually at a decreasing volume each time.</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A delay line works by receiving a signal, holding it for some amount of time (the </a:t>
            </a:r>
            <a:r>
              <a:rPr i="1" lang="en-US" sz="1400">
                <a:latin typeface="Roboto Thin"/>
                <a:ea typeface="Roboto Thin"/>
                <a:cs typeface="Roboto Thin"/>
                <a:sym typeface="Roboto Thin"/>
              </a:rPr>
              <a:t>delay time</a:t>
            </a:r>
            <a:r>
              <a:rPr lang="en-US" sz="1400">
                <a:latin typeface="Roboto Thin"/>
                <a:ea typeface="Roboto Thin"/>
                <a:cs typeface="Roboto Thin"/>
                <a:sym typeface="Roboto Thin"/>
              </a:rPr>
              <a:t>) before sending it to the output.  </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The delayed signal is also sent back to the input at a lower volume, resulting in the sound being delayed a second time but at a lower volume. The number of repeats or echos is determined by the </a:t>
            </a:r>
            <a:r>
              <a:rPr i="1" lang="en-US" sz="1400">
                <a:latin typeface="Roboto Thin"/>
                <a:ea typeface="Roboto Thin"/>
                <a:cs typeface="Roboto Thin"/>
                <a:sym typeface="Roboto Thin"/>
              </a:rPr>
              <a:t>feedback gain</a:t>
            </a:r>
            <a:r>
              <a:rPr lang="en-US" sz="1400">
                <a:latin typeface="Roboto Thin"/>
                <a:ea typeface="Roboto Thin"/>
                <a:cs typeface="Roboto Thin"/>
                <a:sym typeface="Roboto Thin"/>
              </a:rPr>
              <a:t>.</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Effects (including delays) often have a </a:t>
            </a:r>
            <a:r>
              <a:rPr i="1" lang="en-US" sz="1400">
                <a:latin typeface="Roboto Thin"/>
                <a:ea typeface="Roboto Thin"/>
                <a:cs typeface="Roboto Thin"/>
                <a:sym typeface="Roboto Thin"/>
              </a:rPr>
              <a:t>dry/wet</a:t>
            </a:r>
            <a:r>
              <a:rPr lang="en-US" sz="1400">
                <a:latin typeface="Roboto Thin"/>
                <a:ea typeface="Roboto Thin"/>
                <a:cs typeface="Roboto Thin"/>
                <a:sym typeface="Roboto Thin"/>
              </a:rPr>
              <a:t> mix, which allows the user to control the amount of the original “dry” signal heard and the amount of the processed “wet” signal heard.</a:t>
            </a:r>
            <a:endParaRPr sz="1400">
              <a:latin typeface="Roboto Thin"/>
              <a:ea typeface="Roboto Thin"/>
              <a:cs typeface="Roboto Thin"/>
              <a:sym typeface="Roboto Thin"/>
            </a:endParaRPr>
          </a:p>
        </p:txBody>
      </p:sp>
      <p:pic>
        <p:nvPicPr>
          <p:cNvPr id="163" name="Google Shape;163;p22"/>
          <p:cNvPicPr preferRelativeResize="0"/>
          <p:nvPr/>
        </p:nvPicPr>
        <p:blipFill>
          <a:blip r:embed="rId3">
            <a:alphaModFix/>
          </a:blip>
          <a:stretch>
            <a:fillRect/>
          </a:stretch>
        </p:blipFill>
        <p:spPr>
          <a:xfrm>
            <a:off x="5282975" y="2552325"/>
            <a:ext cx="6262150" cy="2051394"/>
          </a:xfrm>
          <a:prstGeom prst="rect">
            <a:avLst/>
          </a:prstGeom>
          <a:noFill/>
          <a:ln>
            <a:noFill/>
          </a:ln>
        </p:spPr>
      </p:pic>
      <p:sp>
        <p:nvSpPr>
          <p:cNvPr id="164" name="Google Shape;164;p22"/>
          <p:cNvSpPr txBox="1"/>
          <p:nvPr/>
        </p:nvSpPr>
        <p:spPr>
          <a:xfrm>
            <a:off x="5839475" y="3734550"/>
            <a:ext cx="1952100" cy="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8" name="Shape 168"/>
        <p:cNvGrpSpPr/>
        <p:nvPr/>
      </p:nvGrpSpPr>
      <p:grpSpPr>
        <a:xfrm>
          <a:off x="0" y="0"/>
          <a:ext cx="0" cy="0"/>
          <a:chOff x="0" y="0"/>
          <a:chExt cx="0" cy="0"/>
        </a:xfrm>
      </p:grpSpPr>
      <p:sp>
        <p:nvSpPr>
          <p:cNvPr id="169" name="Google Shape;169;p23"/>
          <p:cNvSpPr txBox="1"/>
          <p:nvPr>
            <p:ph type="title"/>
          </p:nvPr>
        </p:nvSpPr>
        <p:spPr>
          <a:xfrm>
            <a:off x="648929" y="629266"/>
            <a:ext cx="3666900" cy="16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Roboto Thin"/>
              <a:buNone/>
            </a:pPr>
            <a:r>
              <a:rPr lang="en-US" sz="3600">
                <a:latin typeface="Roboto Thin"/>
                <a:ea typeface="Roboto Thin"/>
                <a:cs typeface="Roboto Thin"/>
                <a:sym typeface="Roboto Thin"/>
              </a:rPr>
              <a:t>Reverb</a:t>
            </a:r>
            <a:endParaRPr sz="3600">
              <a:latin typeface="Roboto Thin"/>
              <a:ea typeface="Roboto Thin"/>
              <a:cs typeface="Roboto Thin"/>
              <a:sym typeface="Roboto Thin"/>
            </a:endParaRPr>
          </a:p>
          <a:p>
            <a:pPr indent="0" lvl="0" marL="0" rtl="0" algn="l">
              <a:lnSpc>
                <a:spcPct val="90000"/>
              </a:lnSpc>
              <a:spcBef>
                <a:spcPts val="0"/>
              </a:spcBef>
              <a:spcAft>
                <a:spcPts val="0"/>
              </a:spcAft>
              <a:buClr>
                <a:schemeClr val="lt1"/>
              </a:buClr>
              <a:buSzPts val="3600"/>
              <a:buFont typeface="Roboto Thin"/>
              <a:buNone/>
            </a:pPr>
            <a:r>
              <a:t/>
            </a:r>
            <a:endParaRPr sz="3600">
              <a:latin typeface="Roboto Thin"/>
              <a:ea typeface="Roboto Thin"/>
              <a:cs typeface="Roboto Thin"/>
              <a:sym typeface="Roboto Thin"/>
            </a:endParaRPr>
          </a:p>
        </p:txBody>
      </p:sp>
      <p:sp>
        <p:nvSpPr>
          <p:cNvPr id="170" name="Google Shape;170;p23"/>
          <p:cNvSpPr/>
          <p:nvPr/>
        </p:nvSpPr>
        <p:spPr>
          <a:xfrm>
            <a:off x="4636008" y="2"/>
            <a:ext cx="75561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23"/>
          <p:cNvSpPr txBox="1"/>
          <p:nvPr>
            <p:ph idx="1" type="body"/>
          </p:nvPr>
        </p:nvSpPr>
        <p:spPr>
          <a:xfrm>
            <a:off x="648929" y="1573025"/>
            <a:ext cx="3348000" cy="454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Reverb naturally occurs when a sound hits many surfaces and reflects back to the listener. Each reflection takes a slightly different amount of time</a:t>
            </a:r>
            <a:r>
              <a:rPr lang="en-US" sz="1400">
                <a:latin typeface="Roboto Thin"/>
                <a:ea typeface="Roboto Thin"/>
                <a:cs typeface="Roboto Thin"/>
                <a:sym typeface="Roboto Thin"/>
              </a:rPr>
              <a:t> to reach the listener.   Each reflection will also have a slightly different amplitude and filtered waveshape depending on the material it reflected off of. Together, these clouds of reflections create the reverberant ambience of a space; they sound like a smeared, diffused echoing tail of the original sound.  </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rPr lang="en-US" sz="1400">
                <a:latin typeface="Roboto Thin"/>
                <a:ea typeface="Roboto Thin"/>
                <a:cs typeface="Roboto Thin"/>
                <a:sym typeface="Roboto Thin"/>
              </a:rPr>
              <a:t>Reverb can also be applied artificially to a sound to give it a sense of space.</a:t>
            </a:r>
            <a:endParaRPr sz="1400">
              <a:latin typeface="Roboto Thin"/>
              <a:ea typeface="Roboto Thin"/>
              <a:cs typeface="Roboto Thin"/>
              <a:sym typeface="Roboto Thin"/>
            </a:endParaRPr>
          </a:p>
          <a:p>
            <a:pPr indent="-317500" lvl="0" marL="457200" rtl="0" algn="l">
              <a:lnSpc>
                <a:spcPct val="90000"/>
              </a:lnSpc>
              <a:spcBef>
                <a:spcPts val="1000"/>
              </a:spcBef>
              <a:spcAft>
                <a:spcPts val="0"/>
              </a:spcAft>
              <a:buSzPts val="1400"/>
              <a:buFont typeface="Roboto Thin"/>
              <a:buChar char="-"/>
            </a:pPr>
            <a:r>
              <a:rPr i="1" lang="en-US" sz="1400">
                <a:latin typeface="Roboto Thin"/>
                <a:ea typeface="Roboto Thin"/>
                <a:cs typeface="Roboto Thin"/>
                <a:sym typeface="Roboto Thin"/>
              </a:rPr>
              <a:t>Pre-Delay </a:t>
            </a:r>
            <a:r>
              <a:rPr lang="en-US" sz="1400">
                <a:latin typeface="Roboto Thin"/>
                <a:ea typeface="Roboto Thin"/>
                <a:cs typeface="Roboto Thin"/>
                <a:sym typeface="Roboto Thin"/>
              </a:rPr>
              <a:t>controls the amount of time it takes for the first reflection to reach the listener.</a:t>
            </a:r>
            <a:endParaRPr sz="1400">
              <a:latin typeface="Roboto Thin"/>
              <a:ea typeface="Roboto Thin"/>
              <a:cs typeface="Roboto Thin"/>
              <a:sym typeface="Roboto Thin"/>
            </a:endParaRPr>
          </a:p>
          <a:p>
            <a:pPr indent="-317500" lvl="0" marL="457200" rtl="0" algn="l">
              <a:lnSpc>
                <a:spcPct val="90000"/>
              </a:lnSpc>
              <a:spcBef>
                <a:spcPts val="0"/>
              </a:spcBef>
              <a:spcAft>
                <a:spcPts val="0"/>
              </a:spcAft>
              <a:buSzPts val="1400"/>
              <a:buFont typeface="Roboto Thin"/>
              <a:buChar char="-"/>
            </a:pPr>
            <a:r>
              <a:rPr i="1" lang="en-US" sz="1400">
                <a:latin typeface="Roboto Thin"/>
                <a:ea typeface="Roboto Thin"/>
                <a:cs typeface="Roboto Thin"/>
                <a:sym typeface="Roboto Thin"/>
              </a:rPr>
              <a:t>Decay Time </a:t>
            </a:r>
            <a:r>
              <a:rPr lang="en-US" sz="1400">
                <a:latin typeface="Roboto Thin"/>
                <a:ea typeface="Roboto Thin"/>
                <a:cs typeface="Roboto Thin"/>
                <a:sym typeface="Roboto Thin"/>
              </a:rPr>
              <a:t>controls the amount of time it takes for the reflections to entirely fade out.</a:t>
            </a:r>
            <a:endParaRPr sz="1400">
              <a:latin typeface="Roboto Thin"/>
              <a:ea typeface="Roboto Thin"/>
              <a:cs typeface="Roboto Thin"/>
              <a:sym typeface="Roboto Thin"/>
            </a:endParaRPr>
          </a:p>
          <a:p>
            <a:pPr indent="-317500" lvl="0" marL="457200" rtl="0" algn="l">
              <a:lnSpc>
                <a:spcPct val="90000"/>
              </a:lnSpc>
              <a:spcBef>
                <a:spcPts val="0"/>
              </a:spcBef>
              <a:spcAft>
                <a:spcPts val="0"/>
              </a:spcAft>
              <a:buSzPts val="1400"/>
              <a:buFont typeface="Roboto Thin"/>
              <a:buChar char="-"/>
            </a:pPr>
            <a:r>
              <a:rPr i="1" lang="en-US" sz="1400">
                <a:latin typeface="Roboto Thin"/>
                <a:ea typeface="Roboto Thin"/>
                <a:cs typeface="Roboto Thin"/>
                <a:sym typeface="Roboto Thin"/>
              </a:rPr>
              <a:t>Dry/Wet</a:t>
            </a:r>
            <a:r>
              <a:rPr lang="en-US" sz="1400">
                <a:latin typeface="Roboto Thin"/>
                <a:ea typeface="Roboto Thin"/>
                <a:cs typeface="Roboto Thin"/>
                <a:sym typeface="Roboto Thin"/>
              </a:rPr>
              <a:t> controls the balance between the original sound and the effected sound.</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t/>
            </a:r>
            <a:endParaRPr sz="1400">
              <a:latin typeface="Roboto Thin"/>
              <a:ea typeface="Roboto Thin"/>
              <a:cs typeface="Roboto Thin"/>
              <a:sym typeface="Roboto Thin"/>
            </a:endParaRPr>
          </a:p>
          <a:p>
            <a:pPr indent="0" lvl="0" marL="0" rtl="0" algn="l">
              <a:lnSpc>
                <a:spcPct val="90000"/>
              </a:lnSpc>
              <a:spcBef>
                <a:spcPts val="1000"/>
              </a:spcBef>
              <a:spcAft>
                <a:spcPts val="0"/>
              </a:spcAft>
              <a:buClr>
                <a:schemeClr val="lt1"/>
              </a:buClr>
              <a:buSzPts val="1800"/>
              <a:buNone/>
            </a:pPr>
            <a:r>
              <a:t/>
            </a:r>
            <a:endParaRPr sz="1400">
              <a:latin typeface="Roboto Thin"/>
              <a:ea typeface="Roboto Thin"/>
              <a:cs typeface="Roboto Thin"/>
              <a:sym typeface="Roboto Thin"/>
            </a:endParaRPr>
          </a:p>
        </p:txBody>
      </p:sp>
      <p:pic>
        <p:nvPicPr>
          <p:cNvPr id="172" name="Google Shape;172;p23"/>
          <p:cNvPicPr preferRelativeResize="0"/>
          <p:nvPr/>
        </p:nvPicPr>
        <p:blipFill>
          <a:blip r:embed="rId3">
            <a:alphaModFix/>
          </a:blip>
          <a:stretch>
            <a:fillRect/>
          </a:stretch>
        </p:blipFill>
        <p:spPr>
          <a:xfrm>
            <a:off x="5905900" y="3922100"/>
            <a:ext cx="5016300" cy="2800750"/>
          </a:xfrm>
          <a:prstGeom prst="rect">
            <a:avLst/>
          </a:prstGeom>
          <a:noFill/>
          <a:ln>
            <a:noFill/>
          </a:ln>
        </p:spPr>
      </p:pic>
      <p:pic>
        <p:nvPicPr>
          <p:cNvPr id="173" name="Google Shape;173;p23"/>
          <p:cNvPicPr preferRelativeResize="0"/>
          <p:nvPr/>
        </p:nvPicPr>
        <p:blipFill rotWithShape="1">
          <a:blip r:embed="rId4">
            <a:alphaModFix/>
          </a:blip>
          <a:srcRect b="0" l="10434" r="8992" t="0"/>
          <a:stretch/>
        </p:blipFill>
        <p:spPr>
          <a:xfrm>
            <a:off x="6740050" y="237273"/>
            <a:ext cx="3348001" cy="31165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